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notesMasterIdLst>
    <p:notesMasterId r:id="rId44"/>
  </p:notesMasterIdLst>
  <p:handoutMasterIdLst>
    <p:handoutMasterId r:id="rId45"/>
  </p:handoutMasterIdLst>
  <p:sldIdLst>
    <p:sldId id="321" r:id="rId2"/>
    <p:sldId id="425" r:id="rId3"/>
    <p:sldId id="426" r:id="rId4"/>
    <p:sldId id="395" r:id="rId5"/>
    <p:sldId id="396" r:id="rId6"/>
    <p:sldId id="411" r:id="rId7"/>
    <p:sldId id="397" r:id="rId8"/>
    <p:sldId id="400" r:id="rId9"/>
    <p:sldId id="399" r:id="rId10"/>
    <p:sldId id="398" r:id="rId11"/>
    <p:sldId id="433" r:id="rId12"/>
    <p:sldId id="434" r:id="rId13"/>
    <p:sldId id="412" r:id="rId14"/>
    <p:sldId id="414" r:id="rId15"/>
    <p:sldId id="360" r:id="rId16"/>
    <p:sldId id="415" r:id="rId17"/>
    <p:sldId id="361" r:id="rId18"/>
    <p:sldId id="416" r:id="rId19"/>
    <p:sldId id="417" r:id="rId20"/>
    <p:sldId id="418" r:id="rId21"/>
    <p:sldId id="363" r:id="rId22"/>
    <p:sldId id="419" r:id="rId23"/>
    <p:sldId id="420" r:id="rId24"/>
    <p:sldId id="421" r:id="rId25"/>
    <p:sldId id="422" r:id="rId26"/>
    <p:sldId id="423" r:id="rId27"/>
    <p:sldId id="427" r:id="rId28"/>
    <p:sldId id="428" r:id="rId29"/>
    <p:sldId id="429" r:id="rId30"/>
    <p:sldId id="430" r:id="rId31"/>
    <p:sldId id="431" r:id="rId32"/>
    <p:sldId id="432" r:id="rId33"/>
    <p:sldId id="352" r:id="rId34"/>
    <p:sldId id="424" r:id="rId35"/>
    <p:sldId id="381" r:id="rId36"/>
    <p:sldId id="359" r:id="rId37"/>
    <p:sldId id="394" r:id="rId38"/>
    <p:sldId id="435" r:id="rId39"/>
    <p:sldId id="436" r:id="rId40"/>
    <p:sldId id="437" r:id="rId41"/>
    <p:sldId id="438" r:id="rId42"/>
    <p:sldId id="439" r:id="rId43"/>
  </p:sldIdLst>
  <p:sldSz cx="9144000" cy="6858000" type="screen4x3"/>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35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565" cy="493868"/>
          </a:xfrm>
          <a:prstGeom prst="rect">
            <a:avLst/>
          </a:prstGeom>
        </p:spPr>
        <p:txBody>
          <a:bodyPr vert="horz" lIns="90763" tIns="45382" rIns="90763" bIns="45382" rtlCol="0"/>
          <a:lstStyle>
            <a:lvl1pPr algn="l">
              <a:defRPr sz="1200"/>
            </a:lvl1pPr>
          </a:lstStyle>
          <a:p>
            <a:endParaRPr lang="en-US"/>
          </a:p>
        </p:txBody>
      </p:sp>
      <p:sp>
        <p:nvSpPr>
          <p:cNvPr id="3" name="Date Placeholder 2"/>
          <p:cNvSpPr>
            <a:spLocks noGrp="1"/>
          </p:cNvSpPr>
          <p:nvPr>
            <p:ph type="dt" sz="quarter" idx="1"/>
          </p:nvPr>
        </p:nvSpPr>
        <p:spPr>
          <a:xfrm>
            <a:off x="3814626" y="0"/>
            <a:ext cx="2919565" cy="493868"/>
          </a:xfrm>
          <a:prstGeom prst="rect">
            <a:avLst/>
          </a:prstGeom>
        </p:spPr>
        <p:txBody>
          <a:bodyPr vert="horz" lIns="90763" tIns="45382" rIns="90763" bIns="45382" rtlCol="0"/>
          <a:lstStyle>
            <a:lvl1pPr algn="r">
              <a:defRPr sz="1200"/>
            </a:lvl1pPr>
          </a:lstStyle>
          <a:p>
            <a:fld id="{8914C54D-EAD2-449B-9206-4762F5FF3918}" type="datetimeFigureOut">
              <a:rPr lang="en-US" smtClean="0"/>
              <a:pPr/>
              <a:t>9/19/2016</a:t>
            </a:fld>
            <a:endParaRPr lang="en-US"/>
          </a:p>
        </p:txBody>
      </p:sp>
      <p:sp>
        <p:nvSpPr>
          <p:cNvPr id="4" name="Footer Placeholder 3"/>
          <p:cNvSpPr>
            <a:spLocks noGrp="1"/>
          </p:cNvSpPr>
          <p:nvPr>
            <p:ph type="ftr" sz="quarter" idx="2"/>
          </p:nvPr>
        </p:nvSpPr>
        <p:spPr>
          <a:xfrm>
            <a:off x="0" y="9370868"/>
            <a:ext cx="2919565" cy="493867"/>
          </a:xfrm>
          <a:prstGeom prst="rect">
            <a:avLst/>
          </a:prstGeom>
        </p:spPr>
        <p:txBody>
          <a:bodyPr vert="horz" lIns="90763" tIns="45382" rIns="90763" bIns="45382" rtlCol="0" anchor="b"/>
          <a:lstStyle>
            <a:lvl1pPr algn="l">
              <a:defRPr sz="1200"/>
            </a:lvl1pPr>
          </a:lstStyle>
          <a:p>
            <a:endParaRPr lang="en-US"/>
          </a:p>
        </p:txBody>
      </p:sp>
      <p:sp>
        <p:nvSpPr>
          <p:cNvPr id="5" name="Slide Number Placeholder 4"/>
          <p:cNvSpPr>
            <a:spLocks noGrp="1"/>
          </p:cNvSpPr>
          <p:nvPr>
            <p:ph type="sldNum" sz="quarter" idx="3"/>
          </p:nvPr>
        </p:nvSpPr>
        <p:spPr>
          <a:xfrm>
            <a:off x="3814626" y="9370868"/>
            <a:ext cx="2919565" cy="493867"/>
          </a:xfrm>
          <a:prstGeom prst="rect">
            <a:avLst/>
          </a:prstGeom>
        </p:spPr>
        <p:txBody>
          <a:bodyPr vert="horz" lIns="90763" tIns="45382" rIns="90763" bIns="45382" rtlCol="0" anchor="b"/>
          <a:lstStyle>
            <a:lvl1pPr algn="r">
              <a:defRPr sz="1200"/>
            </a:lvl1pPr>
          </a:lstStyle>
          <a:p>
            <a:fld id="{D1A14A68-AFE1-4145-8C62-B93B93E84CF5}" type="slidenum">
              <a:rPr lang="en-US" smtClean="0"/>
              <a:pPr/>
              <a:t>‹#›</a:t>
            </a:fld>
            <a:endParaRPr lang="en-US"/>
          </a:p>
        </p:txBody>
      </p:sp>
    </p:spTree>
    <p:extLst>
      <p:ext uri="{BB962C8B-B14F-4D97-AF65-F5344CB8AC3E}">
        <p14:creationId xmlns:p14="http://schemas.microsoft.com/office/powerpoint/2010/main" val="36798791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18830" cy="493316"/>
          </a:xfrm>
          <a:prstGeom prst="rect">
            <a:avLst/>
          </a:prstGeom>
        </p:spPr>
        <p:txBody>
          <a:bodyPr vert="horz" lIns="90763" tIns="45382" rIns="90763" bIns="45382" rtlCol="0"/>
          <a:lstStyle>
            <a:lvl1pPr algn="l">
              <a:defRPr sz="1200"/>
            </a:lvl1pPr>
          </a:lstStyle>
          <a:p>
            <a:endParaRPr lang="en-US"/>
          </a:p>
        </p:txBody>
      </p:sp>
      <p:sp>
        <p:nvSpPr>
          <p:cNvPr id="3" name="Date Placeholder 2"/>
          <p:cNvSpPr>
            <a:spLocks noGrp="1"/>
          </p:cNvSpPr>
          <p:nvPr>
            <p:ph type="dt" idx="1"/>
          </p:nvPr>
        </p:nvSpPr>
        <p:spPr>
          <a:xfrm>
            <a:off x="3815375" y="0"/>
            <a:ext cx="2918830" cy="493316"/>
          </a:xfrm>
          <a:prstGeom prst="rect">
            <a:avLst/>
          </a:prstGeom>
        </p:spPr>
        <p:txBody>
          <a:bodyPr vert="horz" lIns="90763" tIns="45382" rIns="90763" bIns="45382" rtlCol="0"/>
          <a:lstStyle>
            <a:lvl1pPr algn="r">
              <a:defRPr sz="1200"/>
            </a:lvl1pPr>
          </a:lstStyle>
          <a:p>
            <a:fld id="{4860C185-6DBB-4A5D-8915-4CE2A930D055}" type="datetimeFigureOut">
              <a:rPr lang="en-US" smtClean="0"/>
              <a:pPr/>
              <a:t>9/19/2016</a:t>
            </a:fld>
            <a:endParaRPr lang="en-US"/>
          </a:p>
        </p:txBody>
      </p:sp>
      <p:sp>
        <p:nvSpPr>
          <p:cNvPr id="4" name="Slide Image Placeholder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0763" tIns="45382" rIns="90763" bIns="45382" rtlCol="0" anchor="ctr"/>
          <a:lstStyle/>
          <a:p>
            <a:endParaRPr lang="en-US"/>
          </a:p>
        </p:txBody>
      </p:sp>
      <p:sp>
        <p:nvSpPr>
          <p:cNvPr id="5" name="Notes Placeholder 4"/>
          <p:cNvSpPr>
            <a:spLocks noGrp="1"/>
          </p:cNvSpPr>
          <p:nvPr>
            <p:ph type="body" sz="quarter" idx="3"/>
          </p:nvPr>
        </p:nvSpPr>
        <p:spPr>
          <a:xfrm>
            <a:off x="673577" y="4686499"/>
            <a:ext cx="5388610" cy="4439841"/>
          </a:xfrm>
          <a:prstGeom prst="rect">
            <a:avLst/>
          </a:prstGeom>
        </p:spPr>
        <p:txBody>
          <a:bodyPr vert="horz" lIns="90763" tIns="45382" rIns="90763" bIns="453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9371285"/>
            <a:ext cx="2918830" cy="493316"/>
          </a:xfrm>
          <a:prstGeom prst="rect">
            <a:avLst/>
          </a:prstGeom>
        </p:spPr>
        <p:txBody>
          <a:bodyPr vert="horz" lIns="90763" tIns="45382" rIns="90763" bIns="45382" rtlCol="0" anchor="b"/>
          <a:lstStyle>
            <a:lvl1pPr algn="l">
              <a:defRPr sz="1200"/>
            </a:lvl1pPr>
          </a:lstStyle>
          <a:p>
            <a:endParaRPr lang="en-US"/>
          </a:p>
        </p:txBody>
      </p:sp>
      <p:sp>
        <p:nvSpPr>
          <p:cNvPr id="7" name="Slide Number Placeholder 6"/>
          <p:cNvSpPr>
            <a:spLocks noGrp="1"/>
          </p:cNvSpPr>
          <p:nvPr>
            <p:ph type="sldNum" sz="quarter" idx="5"/>
          </p:nvPr>
        </p:nvSpPr>
        <p:spPr>
          <a:xfrm>
            <a:off x="3815375" y="9371285"/>
            <a:ext cx="2918830" cy="493316"/>
          </a:xfrm>
          <a:prstGeom prst="rect">
            <a:avLst/>
          </a:prstGeom>
        </p:spPr>
        <p:txBody>
          <a:bodyPr vert="horz" lIns="90763" tIns="45382" rIns="90763" bIns="45382" rtlCol="0" anchor="b"/>
          <a:lstStyle>
            <a:lvl1pPr algn="r">
              <a:defRPr sz="1200"/>
            </a:lvl1pPr>
          </a:lstStyle>
          <a:p>
            <a:fld id="{FC1A7373-0BB9-40B8-B3B3-740C32145B00}" type="slidenum">
              <a:rPr lang="en-US" smtClean="0"/>
              <a:pPr/>
              <a:t>‹#›</a:t>
            </a:fld>
            <a:endParaRPr lang="en-US"/>
          </a:p>
        </p:txBody>
      </p:sp>
    </p:spTree>
    <p:extLst>
      <p:ext uri="{BB962C8B-B14F-4D97-AF65-F5344CB8AC3E}">
        <p14:creationId xmlns:p14="http://schemas.microsoft.com/office/powerpoint/2010/main" val="1261395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D8FB413-5F93-450B-BF02-CABEA0417B70}" type="slidenum">
              <a:rPr lang="en-GB"/>
              <a:pPr/>
              <a:t>4</a:t>
            </a:fld>
            <a:endParaRPr lang="en-GB"/>
          </a:p>
        </p:txBody>
      </p:sp>
      <p:sp>
        <p:nvSpPr>
          <p:cNvPr id="136194" name="Rectangle 2"/>
          <p:cNvSpPr>
            <a:spLocks noGrp="1" noRot="1" noChangeAspect="1" noChangeArrowheads="1" noTextEdit="1"/>
          </p:cNvSpPr>
          <p:nvPr>
            <p:ph type="sldImg"/>
          </p:nvPr>
        </p:nvSpPr>
        <p:spPr>
          <a:xfrm>
            <a:off x="858838" y="746125"/>
            <a:ext cx="4933950" cy="3700463"/>
          </a:xfrm>
          <a:ln/>
        </p:spPr>
      </p:sp>
      <p:sp>
        <p:nvSpPr>
          <p:cNvPr id="136195" name="Rectangle 3"/>
          <p:cNvSpPr>
            <a:spLocks noGrp="1" noChangeArrowheads="1"/>
          </p:cNvSpPr>
          <p:nvPr>
            <p:ph type="body" idx="1"/>
          </p:nvPr>
        </p:nvSpPr>
        <p:spPr>
          <a:xfrm>
            <a:off x="147769" y="4754082"/>
            <a:ext cx="6501797" cy="4065805"/>
          </a:xfrm>
        </p:spPr>
        <p:txBody>
          <a:bodyPr>
            <a:normAutofit lnSpcReduction="10000"/>
          </a:bodyPr>
          <a:lstStyle/>
          <a:p>
            <a:r>
              <a:rPr lang="en-GB"/>
              <a:t>Often a problem solution requires operations on data organised in a particular way. Example operations could be, for instance, “</a:t>
            </a:r>
            <a:r>
              <a:rPr lang="en-GB" b="1"/>
              <a:t>addition</a:t>
            </a:r>
            <a:r>
              <a:rPr lang="en-GB"/>
              <a:t>” to a list of words in lexicographic order, “</a:t>
            </a:r>
            <a:r>
              <a:rPr lang="en-GB" b="1"/>
              <a:t>deletion</a:t>
            </a:r>
            <a:r>
              <a:rPr lang="en-GB"/>
              <a:t>” of a file from a  given tree structure of folders and sub-folders, or “</a:t>
            </a:r>
            <a:r>
              <a:rPr lang="en-GB" b="1"/>
              <a:t>retrieval</a:t>
            </a:r>
            <a:r>
              <a:rPr lang="en-GB"/>
              <a:t>” of the i-th inserted  item in a stack. </a:t>
            </a:r>
          </a:p>
          <a:p>
            <a:r>
              <a:rPr lang="en-GB" b="1"/>
              <a:t>Data abstraction</a:t>
            </a:r>
            <a:r>
              <a:rPr lang="en-GB"/>
              <a:t> helps you think in terms of </a:t>
            </a:r>
            <a:r>
              <a:rPr lang="en-GB" i="1"/>
              <a:t>what</a:t>
            </a:r>
            <a:r>
              <a:rPr lang="en-GB"/>
              <a:t> you can do to a collection of data independently of  </a:t>
            </a:r>
            <a:r>
              <a:rPr lang="en-GB" i="1"/>
              <a:t>how</a:t>
            </a:r>
            <a:r>
              <a:rPr lang="en-GB"/>
              <a:t> you implement it. Data abstraction allows you to think abstractly about data; to use in a program </a:t>
            </a:r>
            <a:br>
              <a:rPr lang="en-GB"/>
            </a:br>
            <a:r>
              <a:rPr lang="en-GB"/>
              <a:t>a given collection of data organised in a particular way, just by “knowing” what the specified operations can do to the data and without knowing how the data and the operations are implemented. It allows, therefore, to think about data in a natural and intuitive way, to draw problem solutions that are independent from the implementation of the data collection and that re</a:t>
            </a:r>
            <a:r>
              <a:rPr lang="en-GB">
                <a:latin typeface="Times" pitchFamily="1" charset="0"/>
              </a:rPr>
              <a:t>flect the way we think about the specific data organisation.</a:t>
            </a:r>
          </a:p>
          <a:p>
            <a:r>
              <a:rPr lang="en-GB"/>
              <a:t>Consider, for example, the use of “dates” in a program. In abstract form, we think of a date as given by a Day, a Month, and a Year. In defining this data abstraction, we could just simply think of this common form of a date and specify a number of operations that make sense when applied to a date, as for instance the operation of “next-day”, the day before a given date, the date after a specified period before/after a given date, whether two dates are the same, etc. We can completely ignore how the “date” is actually implemented. It could, for instance, be implemented as a class with just one integer data field that gives the Julian representation of a date, i.e. as the number of elapsed days since a known start date (e.g. since 1 January 1995). Or  it could be implemented as a class with three fields, called respectively Year, Month, Day. So, for example, for a given date “2 January 1996”, we would have the Julian form representation “0366”, or the three fields representation 96 01 02. Whatever the implementation of the data is, its “abstractly’ operations can be used in a Java program in the same way. </a:t>
            </a:r>
          </a:p>
        </p:txBody>
      </p:sp>
    </p:spTree>
    <p:extLst>
      <p:ext uri="{BB962C8B-B14F-4D97-AF65-F5344CB8AC3E}">
        <p14:creationId xmlns:p14="http://schemas.microsoft.com/office/powerpoint/2010/main" val="982365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A0854FD-5F3A-4F05-B166-5EF8D1FB4BB9}" type="slidenum">
              <a:rPr lang="en-GB"/>
              <a:pPr/>
              <a:t>5</a:t>
            </a:fld>
            <a:endParaRPr lang="en-GB"/>
          </a:p>
        </p:txBody>
      </p:sp>
      <p:sp>
        <p:nvSpPr>
          <p:cNvPr id="142338" name="Rectangle 2"/>
          <p:cNvSpPr>
            <a:spLocks noGrp="1" noRot="1" noChangeAspect="1" noChangeArrowheads="1" noTextEdit="1"/>
          </p:cNvSpPr>
          <p:nvPr>
            <p:ph type="sldImg"/>
          </p:nvPr>
        </p:nvSpPr>
        <p:spPr>
          <a:ln/>
        </p:spPr>
      </p:sp>
      <p:sp>
        <p:nvSpPr>
          <p:cNvPr id="142339" name="Rectangle 3"/>
          <p:cNvSpPr>
            <a:spLocks noGrp="1" noChangeArrowheads="1"/>
          </p:cNvSpPr>
          <p:nvPr>
            <p:ph type="body" idx="1"/>
          </p:nvPr>
        </p:nvSpPr>
        <p:spPr>
          <a:xfrm>
            <a:off x="454079" y="4687123"/>
            <a:ext cx="5966138" cy="4439530"/>
          </a:xfrm>
        </p:spPr>
        <p:txBody>
          <a:bodyPr/>
          <a:lstStyle/>
          <a:p>
            <a:r>
              <a:rPr lang="en-GB"/>
              <a:t>We can have different levels of data abstraction. The most abstract one is the Abstract Data Type, whereas the other given in the slide are progressively more concrete examples of data abstractions. </a:t>
            </a:r>
          </a:p>
          <a:p>
            <a:r>
              <a:rPr lang="en-GB"/>
              <a:t>These levels are related with each other: e.g., structured data types, also called </a:t>
            </a:r>
            <a:r>
              <a:rPr lang="en-GB" b="1"/>
              <a:t>data structures</a:t>
            </a:r>
            <a:r>
              <a:rPr lang="en-GB"/>
              <a:t>, can be defined in terms of simple data types (e.g., an array can be a collection of real numbers), and abstract data types can be implemented using pre-defined data structures.</a:t>
            </a:r>
          </a:p>
          <a:p>
            <a:r>
              <a:rPr lang="en-GB"/>
              <a:t>Data abstraction is a means for controlling interactions between a program and its pre-defined data structures. It guards from inadvertent and/or deliberate misuse of the (structured) data types used in the implementations. </a:t>
            </a:r>
          </a:p>
          <a:p>
            <a:r>
              <a:rPr lang="en-GB" b="1"/>
              <a:t>An Abstract Data Type (ADT) defines a Data Abstraction.</a:t>
            </a:r>
            <a:r>
              <a:rPr lang="en-GB"/>
              <a:t> Basic definitions are given in the next slide. </a:t>
            </a:r>
          </a:p>
        </p:txBody>
      </p:sp>
    </p:spTree>
    <p:extLst>
      <p:ext uri="{BB962C8B-B14F-4D97-AF65-F5344CB8AC3E}">
        <p14:creationId xmlns:p14="http://schemas.microsoft.com/office/powerpoint/2010/main" val="5082848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7"/>
          <p:cNvSpPr>
            <a:spLocks noGrp="1" noChangeArrowheads="1"/>
          </p:cNvSpPr>
          <p:nvPr>
            <p:ph type="sldNum" sz="quarter" idx="5"/>
          </p:nvPr>
        </p:nvSpPr>
        <p:spPr>
          <a:ln/>
        </p:spPr>
        <p:txBody>
          <a:bodyPr/>
          <a:lstStyle/>
          <a:p>
            <a:fld id="{091B0FA8-0BD1-487B-8BDA-A38F103B66CE}" type="slidenum">
              <a:rPr lang="en-GB"/>
              <a:pPr/>
              <a:t>7</a:t>
            </a:fld>
            <a:endParaRPr lang="en-GB"/>
          </a:p>
        </p:txBody>
      </p:sp>
      <p:sp>
        <p:nvSpPr>
          <p:cNvPr id="144386" name="Rectangle 2"/>
          <p:cNvSpPr>
            <a:spLocks noGrp="1" noRot="1" noChangeAspect="1" noChangeArrowheads="1" noTextEdit="1"/>
          </p:cNvSpPr>
          <p:nvPr>
            <p:ph type="sldImg"/>
          </p:nvPr>
        </p:nvSpPr>
        <p:spPr>
          <a:ln/>
        </p:spPr>
      </p:sp>
      <p:sp>
        <p:nvSpPr>
          <p:cNvPr id="144387" name="Rectangle 3"/>
          <p:cNvSpPr>
            <a:spLocks noGrp="1" noChangeArrowheads="1"/>
          </p:cNvSpPr>
          <p:nvPr>
            <p:ph type="body" idx="1"/>
          </p:nvPr>
        </p:nvSpPr>
        <p:spPr>
          <a:xfrm>
            <a:off x="301694" y="4643521"/>
            <a:ext cx="5967677" cy="4441087"/>
          </a:xfrm>
        </p:spPr>
        <p:txBody>
          <a:bodyPr/>
          <a:lstStyle/>
          <a:p>
            <a:r>
              <a:rPr lang="en-GB" dirty="0"/>
              <a:t>An </a:t>
            </a:r>
            <a:r>
              <a:rPr lang="en-GB" b="1" dirty="0"/>
              <a:t>Abstract Data Type</a:t>
            </a:r>
            <a:r>
              <a:rPr lang="en-GB" dirty="0"/>
              <a:t> (ADT) is a collection of data together with a set of operations, called </a:t>
            </a:r>
            <a:r>
              <a:rPr lang="en-GB" i="1" dirty="0"/>
              <a:t>access procedures</a:t>
            </a:r>
            <a:r>
              <a:rPr lang="en-GB" dirty="0"/>
              <a:t>, defined on that data. The description of an ADT must be rigorous enough to specify completely the effect that each of its operations has on the data, yet it must not specify how to store the data, nor how to implement the operations. </a:t>
            </a:r>
          </a:p>
          <a:p>
            <a:r>
              <a:rPr lang="en-GB" dirty="0"/>
              <a:t>When we implement an ADT we choose a particular </a:t>
            </a:r>
            <a:r>
              <a:rPr lang="en-GB" b="1" dirty="0"/>
              <a:t>data structure</a:t>
            </a:r>
            <a:r>
              <a:rPr lang="en-GB" dirty="0"/>
              <a:t>. A data structure is instead an implementation of a given ADT within a given programming language. For example, arrays are data structures. You can also define other data structures. For instance, suppose that you want to implement a list of employees’ names and salaries. You could use a class with two arrays as data fields to store, respectively, the name and the salary of each employee. </a:t>
            </a:r>
          </a:p>
          <a:p>
            <a:r>
              <a:rPr lang="en-GB" b="1" dirty="0"/>
              <a:t>Whenever a program has to perform data operations that are not supported by the programming language, then you will have to define an abstract data type and carefully specify what the ADT operations do</a:t>
            </a:r>
            <a:r>
              <a:rPr lang="en-GB" dirty="0"/>
              <a:t>.</a:t>
            </a:r>
          </a:p>
          <a:p>
            <a:r>
              <a:rPr lang="en-GB" dirty="0"/>
              <a:t>Defining an ADT can be seen as building a wall (of operations) around the data structures of  a program. The interaction of the program with its data structures is defined by the operations described in the ADT.  </a:t>
            </a:r>
          </a:p>
          <a:p>
            <a:r>
              <a:rPr lang="en-GB" dirty="0"/>
              <a:t> </a:t>
            </a:r>
          </a:p>
        </p:txBody>
      </p:sp>
      <p:grpSp>
        <p:nvGrpSpPr>
          <p:cNvPr id="2" name="Group 4"/>
          <p:cNvGrpSpPr>
            <a:grpSpLocks/>
          </p:cNvGrpSpPr>
          <p:nvPr/>
        </p:nvGrpSpPr>
        <p:grpSpPr bwMode="auto">
          <a:xfrm>
            <a:off x="889687" y="7494725"/>
            <a:ext cx="4726020" cy="2379041"/>
            <a:chOff x="565" y="4752"/>
            <a:chExt cx="3003" cy="1509"/>
          </a:xfrm>
        </p:grpSpPr>
        <p:grpSp>
          <p:nvGrpSpPr>
            <p:cNvPr id="3" name="Group 5"/>
            <p:cNvGrpSpPr>
              <a:grpSpLocks/>
            </p:cNvGrpSpPr>
            <p:nvPr/>
          </p:nvGrpSpPr>
          <p:grpSpPr bwMode="auto">
            <a:xfrm>
              <a:off x="565" y="4984"/>
              <a:ext cx="554" cy="450"/>
              <a:chOff x="374" y="4944"/>
              <a:chExt cx="554" cy="354"/>
            </a:xfrm>
          </p:grpSpPr>
          <p:sp>
            <p:nvSpPr>
              <p:cNvPr id="144390" name="Rectangle 6"/>
              <p:cNvSpPr>
                <a:spLocks noChangeArrowheads="1"/>
              </p:cNvSpPr>
              <p:nvPr/>
            </p:nvSpPr>
            <p:spPr bwMode="auto">
              <a:xfrm>
                <a:off x="384" y="4944"/>
                <a:ext cx="133" cy="189"/>
              </a:xfrm>
              <a:prstGeom prst="rect">
                <a:avLst/>
              </a:prstGeom>
              <a:noFill/>
              <a:ln w="9525">
                <a:solidFill>
                  <a:schemeClr val="tx1"/>
                </a:solidFill>
                <a:miter lim="800000"/>
                <a:headEnd/>
                <a:tailEnd/>
              </a:ln>
              <a:effectLst/>
            </p:spPr>
            <p:txBody>
              <a:bodyPr wrap="none" lIns="104280" tIns="52139" rIns="104280" bIns="52139">
                <a:spAutoFit/>
              </a:bodyPr>
              <a:lstStyle/>
              <a:p>
                <a:endParaRPr lang="en-US"/>
              </a:p>
            </p:txBody>
          </p:sp>
          <p:sp>
            <p:nvSpPr>
              <p:cNvPr id="144391" name="Text Box 7"/>
              <p:cNvSpPr txBox="1">
                <a:spLocks noChangeArrowheads="1"/>
              </p:cNvSpPr>
              <p:nvPr/>
            </p:nvSpPr>
            <p:spPr bwMode="auto">
              <a:xfrm>
                <a:off x="374" y="5130"/>
                <a:ext cx="554" cy="168"/>
              </a:xfrm>
              <a:prstGeom prst="rect">
                <a:avLst/>
              </a:prstGeom>
              <a:noFill/>
              <a:ln w="9525">
                <a:noFill/>
                <a:miter lim="800000"/>
                <a:headEnd/>
                <a:tailEnd/>
              </a:ln>
              <a:effectLst/>
            </p:spPr>
            <p:txBody>
              <a:bodyPr wrap="none" lIns="104280" tIns="52139" rIns="104280" bIns="52139">
                <a:spAutoFit/>
              </a:bodyPr>
              <a:lstStyle/>
              <a:p>
                <a:pPr defTabSz="868911"/>
                <a:r>
                  <a:rPr lang="en-GB" sz="1500" dirty="0">
                    <a:latin typeface="Times" pitchFamily="1" charset="0"/>
                  </a:rPr>
                  <a:t>Program</a:t>
                </a:r>
              </a:p>
            </p:txBody>
          </p:sp>
        </p:grpSp>
        <p:grpSp>
          <p:nvGrpSpPr>
            <p:cNvPr id="4" name="Group 8"/>
            <p:cNvGrpSpPr>
              <a:grpSpLocks/>
            </p:cNvGrpSpPr>
            <p:nvPr/>
          </p:nvGrpSpPr>
          <p:grpSpPr bwMode="auto">
            <a:xfrm>
              <a:off x="2975" y="5088"/>
              <a:ext cx="593" cy="408"/>
              <a:chOff x="2794" y="5136"/>
              <a:chExt cx="593" cy="408"/>
            </a:xfrm>
          </p:grpSpPr>
          <p:sp>
            <p:nvSpPr>
              <p:cNvPr id="144393" name="Rectangle 9"/>
              <p:cNvSpPr>
                <a:spLocks noChangeArrowheads="1"/>
              </p:cNvSpPr>
              <p:nvPr/>
            </p:nvSpPr>
            <p:spPr bwMode="auto">
              <a:xfrm>
                <a:off x="2794" y="5136"/>
                <a:ext cx="133" cy="241"/>
              </a:xfrm>
              <a:prstGeom prst="rect">
                <a:avLst/>
              </a:prstGeom>
              <a:noFill/>
              <a:ln w="9525">
                <a:solidFill>
                  <a:schemeClr val="tx1"/>
                </a:solidFill>
                <a:miter lim="800000"/>
                <a:headEnd/>
                <a:tailEnd/>
              </a:ln>
              <a:effectLst/>
            </p:spPr>
            <p:txBody>
              <a:bodyPr wrap="none" lIns="104280" tIns="52139" rIns="104280" bIns="52139">
                <a:spAutoFit/>
              </a:bodyPr>
              <a:lstStyle/>
              <a:p>
                <a:endParaRPr lang="en-US"/>
              </a:p>
            </p:txBody>
          </p:sp>
          <p:sp>
            <p:nvSpPr>
              <p:cNvPr id="144394" name="Text Box 10"/>
              <p:cNvSpPr txBox="1">
                <a:spLocks noChangeArrowheads="1"/>
              </p:cNvSpPr>
              <p:nvPr/>
            </p:nvSpPr>
            <p:spPr bwMode="auto">
              <a:xfrm>
                <a:off x="2806" y="5184"/>
                <a:ext cx="581" cy="360"/>
              </a:xfrm>
              <a:prstGeom prst="rect">
                <a:avLst/>
              </a:prstGeom>
              <a:noFill/>
              <a:ln w="9525">
                <a:noFill/>
                <a:miter lim="800000"/>
                <a:headEnd/>
                <a:tailEnd/>
              </a:ln>
              <a:effectLst/>
            </p:spPr>
            <p:txBody>
              <a:bodyPr wrap="none" lIns="104280" tIns="52139" rIns="104280" bIns="52139">
                <a:spAutoFit/>
              </a:bodyPr>
              <a:lstStyle/>
              <a:p>
                <a:pPr algn="ctr" defTabSz="868911"/>
                <a:r>
                  <a:rPr lang="en-GB" sz="1500" dirty="0">
                    <a:latin typeface="Times" pitchFamily="1" charset="0"/>
                  </a:rPr>
                  <a:t>Data</a:t>
                </a:r>
                <a:br>
                  <a:rPr lang="en-GB" sz="1500" dirty="0">
                    <a:latin typeface="Times" pitchFamily="1" charset="0"/>
                  </a:rPr>
                </a:br>
                <a:r>
                  <a:rPr lang="en-GB" sz="1500" dirty="0">
                    <a:latin typeface="Times" pitchFamily="1" charset="0"/>
                  </a:rPr>
                  <a:t>Structure</a:t>
                </a:r>
              </a:p>
            </p:txBody>
          </p:sp>
        </p:grpSp>
        <p:sp>
          <p:nvSpPr>
            <p:cNvPr id="144395" name="Rectangle 11" descr="Horizontal brick"/>
            <p:cNvSpPr>
              <a:spLocks noChangeArrowheads="1"/>
            </p:cNvSpPr>
            <p:nvPr/>
          </p:nvSpPr>
          <p:spPr bwMode="auto">
            <a:xfrm>
              <a:off x="1909" y="4752"/>
              <a:ext cx="133" cy="241"/>
            </a:xfrm>
            <a:prstGeom prst="rect">
              <a:avLst/>
            </a:prstGeom>
            <a:pattFill prst="horzBrick">
              <a:fgClr>
                <a:schemeClr val="tx2"/>
              </a:fgClr>
              <a:bgClr>
                <a:schemeClr val="bg1"/>
              </a:bgClr>
            </a:pattFill>
            <a:ln w="9525">
              <a:solidFill>
                <a:schemeClr val="tx1"/>
              </a:solidFill>
              <a:miter lim="800000"/>
              <a:headEnd/>
              <a:tailEnd/>
            </a:ln>
            <a:effectLst/>
          </p:spPr>
          <p:txBody>
            <a:bodyPr wrap="none" lIns="104280" tIns="52139" rIns="104280" bIns="52139">
              <a:spAutoFit/>
            </a:bodyPr>
            <a:lstStyle/>
            <a:p>
              <a:endParaRPr lang="en-US"/>
            </a:p>
          </p:txBody>
        </p:sp>
        <p:sp>
          <p:nvSpPr>
            <p:cNvPr id="144396" name="Rectangle 12"/>
            <p:cNvSpPr>
              <a:spLocks noChangeArrowheads="1"/>
            </p:cNvSpPr>
            <p:nvPr/>
          </p:nvSpPr>
          <p:spPr bwMode="auto">
            <a:xfrm>
              <a:off x="2117" y="4848"/>
              <a:ext cx="343" cy="193"/>
            </a:xfrm>
            <a:prstGeom prst="rect">
              <a:avLst/>
            </a:prstGeom>
            <a:solidFill>
              <a:schemeClr val="bg1"/>
            </a:solidFill>
            <a:ln w="9525">
              <a:solidFill>
                <a:schemeClr val="tx1"/>
              </a:solidFill>
              <a:miter lim="800000"/>
              <a:headEnd/>
              <a:tailEnd/>
            </a:ln>
            <a:effectLst/>
          </p:spPr>
          <p:txBody>
            <a:bodyPr wrap="none" lIns="104280" tIns="52139" rIns="104280" bIns="52139">
              <a:spAutoFit/>
            </a:bodyPr>
            <a:lstStyle/>
            <a:p>
              <a:pPr algn="ctr" defTabSz="868911"/>
              <a:r>
                <a:rPr lang="en-GB" sz="1300" dirty="0">
                  <a:latin typeface="Times" pitchFamily="1" charset="0"/>
                </a:rPr>
                <a:t> Add</a:t>
              </a:r>
            </a:p>
          </p:txBody>
        </p:sp>
        <p:sp>
          <p:nvSpPr>
            <p:cNvPr id="144397" name="Rectangle 13"/>
            <p:cNvSpPr>
              <a:spLocks noChangeArrowheads="1"/>
            </p:cNvSpPr>
            <p:nvPr/>
          </p:nvSpPr>
          <p:spPr bwMode="auto">
            <a:xfrm>
              <a:off x="2049" y="5184"/>
              <a:ext cx="513" cy="194"/>
            </a:xfrm>
            <a:prstGeom prst="rect">
              <a:avLst/>
            </a:prstGeom>
            <a:solidFill>
              <a:schemeClr val="bg1"/>
            </a:solidFill>
            <a:ln w="9525">
              <a:solidFill>
                <a:schemeClr val="tx1"/>
              </a:solidFill>
              <a:miter lim="800000"/>
              <a:headEnd/>
              <a:tailEnd/>
            </a:ln>
            <a:effectLst/>
          </p:spPr>
          <p:txBody>
            <a:bodyPr wrap="none" lIns="104280" tIns="52139" rIns="104280" bIns="52139">
              <a:spAutoFit/>
            </a:bodyPr>
            <a:lstStyle/>
            <a:p>
              <a:pPr algn="ctr" defTabSz="868911"/>
              <a:r>
                <a:rPr lang="en-GB" sz="1300" dirty="0">
                  <a:latin typeface="Times" pitchFamily="1" charset="0"/>
                </a:rPr>
                <a:t> Remove</a:t>
              </a:r>
            </a:p>
          </p:txBody>
        </p:sp>
        <p:sp>
          <p:nvSpPr>
            <p:cNvPr id="144398" name="Rectangle 14"/>
            <p:cNvSpPr>
              <a:spLocks noChangeArrowheads="1"/>
            </p:cNvSpPr>
            <p:nvPr/>
          </p:nvSpPr>
          <p:spPr bwMode="auto">
            <a:xfrm>
              <a:off x="2111" y="5568"/>
              <a:ext cx="367" cy="193"/>
            </a:xfrm>
            <a:prstGeom prst="rect">
              <a:avLst/>
            </a:prstGeom>
            <a:solidFill>
              <a:schemeClr val="bg1"/>
            </a:solidFill>
            <a:ln w="9525">
              <a:solidFill>
                <a:schemeClr val="tx1"/>
              </a:solidFill>
              <a:miter lim="800000"/>
              <a:headEnd/>
              <a:tailEnd/>
            </a:ln>
            <a:effectLst/>
          </p:spPr>
          <p:txBody>
            <a:bodyPr wrap="none" lIns="104280" tIns="52139" rIns="104280" bIns="52139">
              <a:spAutoFit/>
            </a:bodyPr>
            <a:lstStyle/>
            <a:p>
              <a:pPr algn="ctr" defTabSz="868911"/>
              <a:r>
                <a:rPr lang="en-GB" sz="1300" dirty="0">
                  <a:latin typeface="Times" pitchFamily="1" charset="0"/>
                </a:rPr>
                <a:t> Find</a:t>
              </a:r>
            </a:p>
          </p:txBody>
        </p:sp>
        <p:sp>
          <p:nvSpPr>
            <p:cNvPr id="144399" name="Line 15"/>
            <p:cNvSpPr>
              <a:spLocks noChangeShapeType="1"/>
            </p:cNvSpPr>
            <p:nvPr/>
          </p:nvSpPr>
          <p:spPr bwMode="auto">
            <a:xfrm>
              <a:off x="1189" y="5184"/>
              <a:ext cx="720" cy="0"/>
            </a:xfrm>
            <a:prstGeom prst="line">
              <a:avLst/>
            </a:prstGeom>
            <a:noFill/>
            <a:ln w="9525">
              <a:solidFill>
                <a:schemeClr val="tx1"/>
              </a:solidFill>
              <a:round/>
              <a:headEnd/>
              <a:tailEnd type="triangle" w="med" len="med"/>
            </a:ln>
            <a:effectLst/>
          </p:spPr>
          <p:txBody>
            <a:bodyPr wrap="none" lIns="104280" tIns="52139" rIns="104280" bIns="52139">
              <a:spAutoFit/>
            </a:bodyPr>
            <a:lstStyle/>
            <a:p>
              <a:endParaRPr lang="en-US"/>
            </a:p>
          </p:txBody>
        </p:sp>
        <p:sp>
          <p:nvSpPr>
            <p:cNvPr id="144400" name="Text Box 16"/>
            <p:cNvSpPr txBox="1">
              <a:spLocks noChangeArrowheads="1"/>
            </p:cNvSpPr>
            <p:nvPr/>
          </p:nvSpPr>
          <p:spPr bwMode="auto">
            <a:xfrm>
              <a:off x="1274" y="5018"/>
              <a:ext cx="688" cy="418"/>
            </a:xfrm>
            <a:prstGeom prst="rect">
              <a:avLst/>
            </a:prstGeom>
            <a:noFill/>
            <a:ln w="9525">
              <a:noFill/>
              <a:miter lim="800000"/>
              <a:headEnd/>
              <a:tailEnd/>
            </a:ln>
            <a:effectLst/>
          </p:spPr>
          <p:txBody>
            <a:bodyPr wrap="none" lIns="104280" tIns="52139" rIns="104280" bIns="52139">
              <a:spAutoFit/>
            </a:bodyPr>
            <a:lstStyle/>
            <a:p>
              <a:pPr defTabSz="868911"/>
              <a:r>
                <a:rPr lang="en-GB" dirty="0">
                  <a:latin typeface="Times" pitchFamily="1" charset="0"/>
                </a:rPr>
                <a:t>Request </a:t>
              </a:r>
              <a:br>
                <a:rPr lang="en-GB" dirty="0">
                  <a:latin typeface="Times" pitchFamily="1" charset="0"/>
                </a:rPr>
              </a:br>
              <a:r>
                <a:rPr lang="en-GB" dirty="0">
                  <a:latin typeface="Times" pitchFamily="1" charset="0"/>
                </a:rPr>
                <a:t>operation</a:t>
              </a:r>
            </a:p>
          </p:txBody>
        </p:sp>
        <p:sp>
          <p:nvSpPr>
            <p:cNvPr id="144401" name="Line 17"/>
            <p:cNvSpPr>
              <a:spLocks noChangeShapeType="1"/>
            </p:cNvSpPr>
            <p:nvPr/>
          </p:nvSpPr>
          <p:spPr bwMode="auto">
            <a:xfrm flipH="1">
              <a:off x="1189" y="5472"/>
              <a:ext cx="720" cy="0"/>
            </a:xfrm>
            <a:prstGeom prst="line">
              <a:avLst/>
            </a:prstGeom>
            <a:noFill/>
            <a:ln w="9525">
              <a:solidFill>
                <a:schemeClr val="tx1"/>
              </a:solidFill>
              <a:round/>
              <a:headEnd/>
              <a:tailEnd type="triangle" w="med" len="med"/>
            </a:ln>
            <a:effectLst/>
          </p:spPr>
          <p:txBody>
            <a:bodyPr wrap="none" lIns="104280" tIns="52139" rIns="104280" bIns="52139">
              <a:spAutoFit/>
            </a:bodyPr>
            <a:lstStyle/>
            <a:p>
              <a:endParaRPr lang="en-US"/>
            </a:p>
          </p:txBody>
        </p:sp>
        <p:sp>
          <p:nvSpPr>
            <p:cNvPr id="144402" name="Text Box 18"/>
            <p:cNvSpPr txBox="1">
              <a:spLocks noChangeArrowheads="1"/>
            </p:cNvSpPr>
            <p:nvPr/>
          </p:nvSpPr>
          <p:spPr bwMode="auto">
            <a:xfrm>
              <a:off x="1285" y="5328"/>
              <a:ext cx="688" cy="418"/>
            </a:xfrm>
            <a:prstGeom prst="rect">
              <a:avLst/>
            </a:prstGeom>
            <a:noFill/>
            <a:ln w="9525">
              <a:noFill/>
              <a:miter lim="800000"/>
              <a:headEnd/>
              <a:tailEnd/>
            </a:ln>
            <a:effectLst/>
          </p:spPr>
          <p:txBody>
            <a:bodyPr wrap="none" lIns="104280" tIns="52139" rIns="104280" bIns="52139">
              <a:spAutoFit/>
            </a:bodyPr>
            <a:lstStyle/>
            <a:p>
              <a:pPr defTabSz="868911"/>
              <a:r>
                <a:rPr lang="en-GB" dirty="0">
                  <a:latin typeface="Times" pitchFamily="1" charset="0"/>
                </a:rPr>
                <a:t>Result</a:t>
              </a:r>
              <a:br>
                <a:rPr lang="en-GB" dirty="0">
                  <a:latin typeface="Times" pitchFamily="1" charset="0"/>
                </a:rPr>
              </a:br>
              <a:r>
                <a:rPr lang="en-GB" dirty="0">
                  <a:latin typeface="Times" pitchFamily="1" charset="0"/>
                </a:rPr>
                <a:t>operation</a:t>
              </a:r>
            </a:p>
          </p:txBody>
        </p:sp>
        <p:sp>
          <p:nvSpPr>
            <p:cNvPr id="144403" name="Line 19"/>
            <p:cNvSpPr>
              <a:spLocks noChangeShapeType="1"/>
            </p:cNvSpPr>
            <p:nvPr/>
          </p:nvSpPr>
          <p:spPr bwMode="auto">
            <a:xfrm>
              <a:off x="2725" y="5280"/>
              <a:ext cx="240" cy="0"/>
            </a:xfrm>
            <a:prstGeom prst="line">
              <a:avLst/>
            </a:prstGeom>
            <a:noFill/>
            <a:ln w="9525">
              <a:solidFill>
                <a:schemeClr val="tx1"/>
              </a:solidFill>
              <a:round/>
              <a:headEnd/>
              <a:tailEnd type="triangle" w="med" len="med"/>
            </a:ln>
            <a:effectLst/>
          </p:spPr>
          <p:txBody>
            <a:bodyPr wrap="none" lIns="104280" tIns="52139" rIns="104280" bIns="52139">
              <a:spAutoFit/>
            </a:bodyPr>
            <a:lstStyle/>
            <a:p>
              <a:endParaRPr lang="en-US"/>
            </a:p>
          </p:txBody>
        </p:sp>
        <p:sp>
          <p:nvSpPr>
            <p:cNvPr id="144404" name="Line 20"/>
            <p:cNvSpPr>
              <a:spLocks noChangeShapeType="1"/>
            </p:cNvSpPr>
            <p:nvPr/>
          </p:nvSpPr>
          <p:spPr bwMode="auto">
            <a:xfrm flipH="1">
              <a:off x="2725" y="5376"/>
              <a:ext cx="240" cy="0"/>
            </a:xfrm>
            <a:prstGeom prst="line">
              <a:avLst/>
            </a:prstGeom>
            <a:noFill/>
            <a:ln w="9525">
              <a:solidFill>
                <a:schemeClr val="tx1"/>
              </a:solidFill>
              <a:round/>
              <a:headEnd/>
              <a:tailEnd type="triangle" w="med" len="med"/>
            </a:ln>
            <a:effectLst/>
          </p:spPr>
          <p:txBody>
            <a:bodyPr wrap="none" lIns="104280" tIns="52139" rIns="104280" bIns="52139">
              <a:spAutoFit/>
            </a:bodyPr>
            <a:lstStyle/>
            <a:p>
              <a:endParaRPr lang="en-US"/>
            </a:p>
          </p:txBody>
        </p:sp>
        <p:sp>
          <p:nvSpPr>
            <p:cNvPr id="144405" name="Text Box 21"/>
            <p:cNvSpPr txBox="1">
              <a:spLocks noChangeArrowheads="1"/>
            </p:cNvSpPr>
            <p:nvPr/>
          </p:nvSpPr>
          <p:spPr bwMode="auto">
            <a:xfrm>
              <a:off x="1813" y="6019"/>
              <a:ext cx="1541" cy="242"/>
            </a:xfrm>
            <a:prstGeom prst="rect">
              <a:avLst/>
            </a:prstGeom>
            <a:noFill/>
            <a:ln w="9525">
              <a:noFill/>
              <a:miter lim="800000"/>
              <a:headEnd/>
              <a:tailEnd/>
            </a:ln>
            <a:effectLst/>
          </p:spPr>
          <p:txBody>
            <a:bodyPr wrap="none" lIns="104280" tIns="52139" rIns="104280" bIns="52139">
              <a:spAutoFit/>
            </a:bodyPr>
            <a:lstStyle/>
            <a:p>
              <a:pPr defTabSz="868911"/>
              <a:r>
                <a:rPr lang="en-GB" dirty="0">
                  <a:solidFill>
                    <a:srgbClr val="800000"/>
                  </a:solidFill>
                  <a:latin typeface="Times" pitchFamily="1" charset="0"/>
                </a:rPr>
                <a:t>Wall of ADT operations</a:t>
              </a:r>
            </a:p>
          </p:txBody>
        </p:sp>
      </p:grpSp>
    </p:spTree>
    <p:extLst>
      <p:ext uri="{BB962C8B-B14F-4D97-AF65-F5344CB8AC3E}">
        <p14:creationId xmlns:p14="http://schemas.microsoft.com/office/powerpoint/2010/main" val="23044415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7"/>
          <p:cNvSpPr>
            <a:spLocks noGrp="1" noChangeArrowheads="1"/>
          </p:cNvSpPr>
          <p:nvPr>
            <p:ph type="sldNum" sz="quarter" idx="5"/>
          </p:nvPr>
        </p:nvSpPr>
        <p:spPr>
          <a:noFill/>
        </p:spPr>
        <p:txBody>
          <a:bodyPr/>
          <a:lstStyle/>
          <a:p>
            <a:fld id="{2B17B8BA-B955-4328-892F-5C5DC51CD816}" type="slidenum">
              <a:rPr lang="en-US"/>
              <a:pPr/>
              <a:t>33</a:t>
            </a:fld>
            <a:endParaRPr lang="en-US"/>
          </a:p>
        </p:txBody>
      </p:sp>
      <p:sp>
        <p:nvSpPr>
          <p:cNvPr id="159747" name="Rectangle 2"/>
          <p:cNvSpPr>
            <a:spLocks noGrp="1" noRot="1" noChangeAspect="1" noChangeArrowheads="1" noTextEdit="1"/>
          </p:cNvSpPr>
          <p:nvPr>
            <p:ph type="sldImg"/>
          </p:nvPr>
        </p:nvSpPr>
        <p:spPr>
          <a:ln/>
        </p:spPr>
      </p:sp>
      <p:sp>
        <p:nvSpPr>
          <p:cNvPr id="159748" name="Rectangle 3"/>
          <p:cNvSpPr>
            <a:spLocks noGrp="1" noChangeArrowheads="1"/>
          </p:cNvSpPr>
          <p:nvPr>
            <p:ph type="body" idx="1"/>
          </p:nvPr>
        </p:nvSpPr>
        <p:spPr>
          <a:xfrm>
            <a:off x="898102" y="4686499"/>
            <a:ext cx="4939560" cy="4439841"/>
          </a:xfrm>
          <a:noFill/>
          <a:ln/>
        </p:spPr>
        <p:txBody>
          <a:bodyPr/>
          <a:lstStyle/>
          <a:p>
            <a:pPr eaLnBrk="1" hangingPunct="1"/>
            <a:endParaRPr lang="en-US" smtClean="0"/>
          </a:p>
        </p:txBody>
      </p:sp>
    </p:spTree>
    <p:extLst>
      <p:ext uri="{BB962C8B-B14F-4D97-AF65-F5344CB8AC3E}">
        <p14:creationId xmlns:p14="http://schemas.microsoft.com/office/powerpoint/2010/main" val="7675622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098" name="Group 2"/>
          <p:cNvGrpSpPr>
            <a:grpSpLocks/>
          </p:cNvGrpSpPr>
          <p:nvPr/>
        </p:nvGrpSpPr>
        <p:grpSpPr bwMode="auto">
          <a:xfrm>
            <a:off x="-3175" y="2438400"/>
            <a:ext cx="9147175" cy="1063625"/>
            <a:chOff x="-2" y="1536"/>
            <a:chExt cx="5762" cy="670"/>
          </a:xfrm>
        </p:grpSpPr>
        <p:grpSp>
          <p:nvGrpSpPr>
            <p:cNvPr id="4099" name="Group 3"/>
            <p:cNvGrpSpPr>
              <a:grpSpLocks/>
            </p:cNvGrpSpPr>
            <p:nvPr/>
          </p:nvGrpSpPr>
          <p:grpSpPr bwMode="auto">
            <a:xfrm flipH="1">
              <a:off x="-2" y="1562"/>
              <a:ext cx="5762" cy="638"/>
              <a:chOff x="-2" y="1562"/>
              <a:chExt cx="5762" cy="638"/>
            </a:xfrm>
          </p:grpSpPr>
          <p:sp>
            <p:nvSpPr>
              <p:cNvPr id="4100" name="Freeform 4"/>
              <p:cNvSpPr>
                <a:spLocks/>
              </p:cNvSpPr>
              <p:nvPr/>
            </p:nvSpPr>
            <p:spPr bwMode="ltGray">
              <a:xfrm rot="-5400000">
                <a:off x="2559" y="-993"/>
                <a:ext cx="624" cy="5745"/>
              </a:xfrm>
              <a:custGeom>
                <a:avLst/>
                <a:gdLst>
                  <a:gd name="T0" fmla="*/ 0 w 1000"/>
                  <a:gd name="T1" fmla="*/ 0 h 720"/>
                  <a:gd name="T2" fmla="*/ 0 w 1000"/>
                  <a:gd name="T3" fmla="*/ 720 h 720"/>
                  <a:gd name="T4" fmla="*/ 1000 w 1000"/>
                  <a:gd name="T5" fmla="*/ 720 h 720"/>
                  <a:gd name="T6" fmla="*/ 1000 w 1000"/>
                  <a:gd name="T7" fmla="*/ 0 h 720"/>
                  <a:gd name="T8" fmla="*/ 0 w 1000"/>
                  <a:gd name="T9" fmla="*/ 0 h 720"/>
                </a:gdLst>
                <a:ahLst/>
                <a:cxnLst>
                  <a:cxn ang="0">
                    <a:pos x="T0" y="T1"/>
                  </a:cxn>
                  <a:cxn ang="0">
                    <a:pos x="T2" y="T3"/>
                  </a:cxn>
                  <a:cxn ang="0">
                    <a:pos x="T4" y="T5"/>
                  </a:cxn>
                  <a:cxn ang="0">
                    <a:pos x="T6" y="T7"/>
                  </a:cxn>
                  <a:cxn ang="0">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1" name="Freeform 5"/>
              <p:cNvSpPr>
                <a:spLocks/>
              </p:cNvSpPr>
              <p:nvPr/>
            </p:nvSpPr>
            <p:spPr bwMode="ltGray">
              <a:xfrm rot="-5400000">
                <a:off x="1323" y="1669"/>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2" name="Freeform 6"/>
              <p:cNvSpPr>
                <a:spLocks/>
              </p:cNvSpPr>
              <p:nvPr/>
            </p:nvSpPr>
            <p:spPr bwMode="ltGray">
              <a:xfrm rot="-5400000">
                <a:off x="982" y="1669"/>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3" name="Freeform 7"/>
              <p:cNvSpPr>
                <a:spLocks/>
              </p:cNvSpPr>
              <p:nvPr/>
            </p:nvSpPr>
            <p:spPr bwMode="ltGray">
              <a:xfrm rot="-5400000">
                <a:off x="-57" y="1752"/>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4" name="Freeform 8"/>
              <p:cNvSpPr>
                <a:spLocks/>
              </p:cNvSpPr>
              <p:nvPr/>
            </p:nvSpPr>
            <p:spPr bwMode="ltGray">
              <a:xfrm rot="-5400000">
                <a:off x="664" y="1733"/>
                <a:ext cx="624" cy="294"/>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5" name="Freeform 9"/>
              <p:cNvSpPr>
                <a:spLocks/>
              </p:cNvSpPr>
              <p:nvPr/>
            </p:nvSpPr>
            <p:spPr bwMode="ltGray">
              <a:xfrm rot="-5400000">
                <a:off x="442" y="1699"/>
                <a:ext cx="624" cy="362"/>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6" name="Freeform 10"/>
              <p:cNvSpPr>
                <a:spLocks/>
              </p:cNvSpPr>
              <p:nvPr/>
            </p:nvSpPr>
            <p:spPr bwMode="ltGray">
              <a:xfrm rot="-5400000">
                <a:off x="156" y="1726"/>
                <a:ext cx="632" cy="315"/>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7" name="Freeform 11"/>
              <p:cNvSpPr>
                <a:spLocks/>
              </p:cNvSpPr>
              <p:nvPr/>
            </p:nvSpPr>
            <p:spPr bwMode="ltGray">
              <a:xfrm rot="-5400000">
                <a:off x="3211" y="1664"/>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8" name="Freeform 12"/>
              <p:cNvSpPr>
                <a:spLocks/>
              </p:cNvSpPr>
              <p:nvPr/>
            </p:nvSpPr>
            <p:spPr bwMode="ltGray">
              <a:xfrm rot="-5400000">
                <a:off x="2870" y="1664"/>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9" name="Freeform 13"/>
              <p:cNvSpPr>
                <a:spLocks/>
              </p:cNvSpPr>
              <p:nvPr/>
            </p:nvSpPr>
            <p:spPr bwMode="ltGray">
              <a:xfrm rot="-5400000">
                <a:off x="1830" y="1747"/>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0" name="Freeform 14"/>
              <p:cNvSpPr>
                <a:spLocks/>
              </p:cNvSpPr>
              <p:nvPr/>
            </p:nvSpPr>
            <p:spPr bwMode="ltGray">
              <a:xfrm rot="-5400000">
                <a:off x="2551" y="1728"/>
                <a:ext cx="624" cy="294"/>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1" name="Freeform 15"/>
              <p:cNvSpPr>
                <a:spLocks/>
              </p:cNvSpPr>
              <p:nvPr/>
            </p:nvSpPr>
            <p:spPr bwMode="ltGray">
              <a:xfrm rot="-5400000">
                <a:off x="2330" y="1694"/>
                <a:ext cx="624" cy="361"/>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2" name="Freeform 16"/>
              <p:cNvSpPr>
                <a:spLocks/>
              </p:cNvSpPr>
              <p:nvPr/>
            </p:nvSpPr>
            <p:spPr bwMode="ltGray">
              <a:xfrm rot="-5400000">
                <a:off x="2043" y="1721"/>
                <a:ext cx="632" cy="316"/>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3" name="Freeform 17"/>
              <p:cNvSpPr>
                <a:spLocks/>
              </p:cNvSpPr>
              <p:nvPr/>
            </p:nvSpPr>
            <p:spPr bwMode="ltGray">
              <a:xfrm rot="-5400000">
                <a:off x="4077" y="1669"/>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4" name="Freeform 18"/>
              <p:cNvSpPr>
                <a:spLocks/>
              </p:cNvSpPr>
              <p:nvPr/>
            </p:nvSpPr>
            <p:spPr bwMode="ltGray">
              <a:xfrm rot="-5400000">
                <a:off x="3736" y="1669"/>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5" name="Freeform 19"/>
              <p:cNvSpPr>
                <a:spLocks/>
              </p:cNvSpPr>
              <p:nvPr/>
            </p:nvSpPr>
            <p:spPr bwMode="ltGray">
              <a:xfrm rot="-5400000">
                <a:off x="4584" y="1747"/>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6" name="Freeform 20"/>
              <p:cNvSpPr>
                <a:spLocks/>
              </p:cNvSpPr>
              <p:nvPr/>
            </p:nvSpPr>
            <p:spPr bwMode="ltGray">
              <a:xfrm>
                <a:off x="5469" y="1562"/>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Lst>
                <a:ahLst/>
                <a:cxnLst>
                  <a:cxn ang="0">
                    <a:pos x="T0" y="T1"/>
                  </a:cxn>
                  <a:cxn ang="0">
                    <a:pos x="T2" y="T3"/>
                  </a:cxn>
                  <a:cxn ang="0">
                    <a:pos x="T4" y="T5"/>
                  </a:cxn>
                  <a:cxn ang="0">
                    <a:pos x="T6" y="T7"/>
                  </a:cxn>
                  <a:cxn ang="0">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7" name="Freeform 21"/>
              <p:cNvSpPr>
                <a:spLocks/>
              </p:cNvSpPr>
              <p:nvPr/>
            </p:nvSpPr>
            <p:spPr bwMode="ltGray">
              <a:xfrm rot="-5400000">
                <a:off x="5084" y="1694"/>
                <a:ext cx="624" cy="361"/>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8" name="Freeform 22"/>
              <p:cNvSpPr>
                <a:spLocks/>
              </p:cNvSpPr>
              <p:nvPr/>
            </p:nvSpPr>
            <p:spPr bwMode="ltGray">
              <a:xfrm rot="-5400000">
                <a:off x="4797" y="1721"/>
                <a:ext cx="632" cy="316"/>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grpSp>
        <p:sp>
          <p:nvSpPr>
            <p:cNvPr id="4119" name="Freeform 23"/>
            <p:cNvSpPr>
              <a:spLocks/>
            </p:cNvSpPr>
            <p:nvPr/>
          </p:nvSpPr>
          <p:spPr bwMode="ltGray">
            <a:xfrm flipH="1">
              <a:off x="-2" y="1536"/>
              <a:ext cx="5762" cy="412"/>
            </a:xfrm>
            <a:custGeom>
              <a:avLst/>
              <a:gdLst>
                <a:gd name="T0" fmla="*/ 0 w 5762"/>
                <a:gd name="T1" fmla="*/ 196 h 385"/>
                <a:gd name="T2" fmla="*/ 5762 w 5762"/>
                <a:gd name="T3" fmla="*/ 188 h 385"/>
                <a:gd name="T4" fmla="*/ 5762 w 5762"/>
                <a:gd name="T5" fmla="*/ 4 h 385"/>
                <a:gd name="T6" fmla="*/ 0 w 5762"/>
                <a:gd name="T7" fmla="*/ 0 h 385"/>
                <a:gd name="T8" fmla="*/ 0 w 5762"/>
                <a:gd name="T9" fmla="*/ 196 h 385"/>
              </a:gdLst>
              <a:ahLst/>
              <a:cxnLst>
                <a:cxn ang="0">
                  <a:pos x="T0" y="T1"/>
                </a:cxn>
                <a:cxn ang="0">
                  <a:pos x="T2" y="T3"/>
                </a:cxn>
                <a:cxn ang="0">
                  <a:pos x="T4" y="T5"/>
                </a:cxn>
                <a:cxn ang="0">
                  <a:pos x="T6" y="T7"/>
                </a:cxn>
                <a:cxn ang="0">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5400000" scaled="1"/>
            </a:gradFill>
            <a:ln>
              <a:noFill/>
            </a:ln>
            <a:effectLst/>
            <a:extLst>
              <a:ext uri="{91240B29-F687-4F45-9708-019B960494DF}">
                <a14:hiddenLine xmlns:a14="http://schemas.microsoft.com/office/drawing/2010/main" w="9525" cap="flat">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20" name="Freeform 24"/>
            <p:cNvSpPr>
              <a:spLocks/>
            </p:cNvSpPr>
            <p:nvPr/>
          </p:nvSpPr>
          <p:spPr bwMode="ltGray">
            <a:xfrm flipH="1">
              <a:off x="-2" y="2017"/>
              <a:ext cx="5761" cy="189"/>
            </a:xfrm>
            <a:custGeom>
              <a:avLst/>
              <a:gdLst>
                <a:gd name="T0" fmla="*/ 0 w 5761"/>
                <a:gd name="T1" fmla="*/ 28 h 189"/>
                <a:gd name="T2" fmla="*/ 5761 w 5761"/>
                <a:gd name="T3" fmla="*/ 0 h 189"/>
                <a:gd name="T4" fmla="*/ 5761 w 5761"/>
                <a:gd name="T5" fmla="*/ 189 h 189"/>
                <a:gd name="T6" fmla="*/ 1 w 5761"/>
                <a:gd name="T7" fmla="*/ 189 h 189"/>
                <a:gd name="T8" fmla="*/ 0 w 5761"/>
                <a:gd name="T9" fmla="*/ 28 h 189"/>
              </a:gdLst>
              <a:ahLst/>
              <a:cxnLst>
                <a:cxn ang="0">
                  <a:pos x="T0" y="T1"/>
                </a:cxn>
                <a:cxn ang="0">
                  <a:pos x="T2" y="T3"/>
                </a:cxn>
                <a:cxn ang="0">
                  <a:pos x="T4" y="T5"/>
                </a:cxn>
                <a:cxn ang="0">
                  <a:pos x="T6" y="T7"/>
                </a:cxn>
                <a:cxn ang="0">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5400000" scaled="1"/>
            </a:gradFill>
            <a:ln>
              <a:noFill/>
            </a:ln>
            <a:effectLst/>
            <a:extLst>
              <a:ext uri="{91240B29-F687-4F45-9708-019B960494DF}">
                <a14:hiddenLine xmlns:a14="http://schemas.microsoft.com/office/drawing/2010/main" w="9525" cap="flat">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grpSp>
      <p:sp>
        <p:nvSpPr>
          <p:cNvPr id="4121" name="Rectangle 25"/>
          <p:cNvSpPr>
            <a:spLocks noGrp="1" noChangeArrowheads="1"/>
          </p:cNvSpPr>
          <p:nvPr>
            <p:ph type="ctrTitle"/>
          </p:nvPr>
        </p:nvSpPr>
        <p:spPr>
          <a:xfrm>
            <a:off x="1173163" y="198438"/>
            <a:ext cx="7772400" cy="2286000"/>
          </a:xfrm>
        </p:spPr>
        <p:txBody>
          <a:bodyPr anchor="b">
            <a:spAutoFit/>
          </a:bodyPr>
          <a:lstStyle>
            <a:lvl1pPr>
              <a:defRPr sz="7200"/>
            </a:lvl1pPr>
          </a:lstStyle>
          <a:p>
            <a:pPr lvl="0"/>
            <a:r>
              <a:rPr lang="en-US" noProof="0" smtClean="0"/>
              <a:t>Click to edit Master title style</a:t>
            </a:r>
          </a:p>
        </p:txBody>
      </p:sp>
      <p:sp>
        <p:nvSpPr>
          <p:cNvPr id="4122" name="Rectangle 26"/>
          <p:cNvSpPr>
            <a:spLocks noGrp="1" noChangeArrowheads="1"/>
          </p:cNvSpPr>
          <p:nvPr>
            <p:ph type="subTitle" idx="1"/>
          </p:nvPr>
        </p:nvSpPr>
        <p:spPr>
          <a:xfrm>
            <a:off x="1166813" y="3886200"/>
            <a:ext cx="6400800" cy="1752600"/>
          </a:xfrm>
        </p:spPr>
        <p:txBody>
          <a:bodyPr/>
          <a:lstStyle>
            <a:lvl1pPr marL="0" indent="0">
              <a:buFont typeface="Wingdings" pitchFamily="2" charset="2"/>
              <a:buNone/>
              <a:defRPr sz="4000"/>
            </a:lvl1pPr>
          </a:lstStyle>
          <a:p>
            <a:pPr lvl="0"/>
            <a:r>
              <a:rPr lang="en-US" noProof="0" smtClean="0"/>
              <a:t>Click to edit Master subtitle style</a:t>
            </a:r>
          </a:p>
        </p:txBody>
      </p:sp>
      <p:sp>
        <p:nvSpPr>
          <p:cNvPr id="4123" name="Rectangle 27"/>
          <p:cNvSpPr>
            <a:spLocks noGrp="1" noChangeArrowheads="1"/>
          </p:cNvSpPr>
          <p:nvPr>
            <p:ph type="dt" sz="half" idx="2"/>
          </p:nvPr>
        </p:nvSpPr>
        <p:spPr>
          <a:xfrm>
            <a:off x="1166813" y="6248400"/>
            <a:ext cx="1905000" cy="457200"/>
          </a:xfrm>
        </p:spPr>
        <p:txBody>
          <a:bodyPr/>
          <a:lstStyle>
            <a:lvl1pPr>
              <a:defRPr>
                <a:solidFill>
                  <a:srgbClr val="000000"/>
                </a:solidFill>
              </a:defRPr>
            </a:lvl1pPr>
          </a:lstStyle>
          <a:p>
            <a:endParaRPr lang="en-US"/>
          </a:p>
        </p:txBody>
      </p:sp>
      <p:sp>
        <p:nvSpPr>
          <p:cNvPr id="4124" name="Rectangle 28"/>
          <p:cNvSpPr>
            <a:spLocks noGrp="1" noChangeArrowheads="1"/>
          </p:cNvSpPr>
          <p:nvPr>
            <p:ph type="ftr" sz="quarter" idx="3"/>
          </p:nvPr>
        </p:nvSpPr>
        <p:spPr/>
        <p:txBody>
          <a:bodyPr/>
          <a:lstStyle>
            <a:lvl1pPr>
              <a:defRPr>
                <a:solidFill>
                  <a:srgbClr val="000000"/>
                </a:solidFill>
              </a:defRPr>
            </a:lvl1pPr>
          </a:lstStyle>
          <a:p>
            <a:endParaRPr lang="en-US"/>
          </a:p>
        </p:txBody>
      </p:sp>
      <p:sp>
        <p:nvSpPr>
          <p:cNvPr id="4125" name="Rectangle 29"/>
          <p:cNvSpPr>
            <a:spLocks noGrp="1" noChangeArrowheads="1"/>
          </p:cNvSpPr>
          <p:nvPr>
            <p:ph type="sldNum" sz="quarter" idx="4"/>
          </p:nvPr>
        </p:nvSpPr>
        <p:spPr/>
        <p:txBody>
          <a:bodyPr/>
          <a:lstStyle>
            <a:lvl1pPr>
              <a:defRPr>
                <a:solidFill>
                  <a:srgbClr val="000000"/>
                </a:solidFill>
              </a:defRPr>
            </a:lvl1pPr>
          </a:lstStyle>
          <a:p>
            <a:fld id="{7E23C4DD-84EF-4A2D-B2D1-F6510E10E43F}" type="slidenum">
              <a:rPr lang="en-US"/>
              <a:pPr/>
              <a:t>‹#›</a:t>
            </a:fld>
            <a:endParaRPr lang="en-US"/>
          </a:p>
        </p:txBody>
      </p:sp>
    </p:spTree>
    <p:extLst>
      <p:ext uri="{BB962C8B-B14F-4D97-AF65-F5344CB8AC3E}">
        <p14:creationId xmlns:p14="http://schemas.microsoft.com/office/powerpoint/2010/main" val="1827782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4C7590CD-2A9A-4C8C-ABC6-5C86096672E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442805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2463" y="457200"/>
            <a:ext cx="19431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73163" y="457200"/>
            <a:ext cx="56769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FA5AA234-30EB-4614-95AE-79217001EC1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3335472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p:txBody>
          <a:bodyPr/>
          <a:lstStyle>
            <a:lvl1pPr>
              <a:defRPr/>
            </a:lvl1pPr>
          </a:lstStyle>
          <a:p>
            <a:pPr>
              <a:defRPr/>
            </a:pPr>
            <a:fld id="{EDBCEFFB-F0DE-491B-B43F-59B9CEE8E87C}" type="datetime1">
              <a:rPr lang="en-US"/>
              <a:pPr>
                <a:defRPr/>
              </a:pPr>
              <a:t>9/19/2016</a:t>
            </a:fld>
            <a:endParaRPr lang="en-US"/>
          </a:p>
        </p:txBody>
      </p:sp>
      <p:sp>
        <p:nvSpPr>
          <p:cNvPr id="6" name="Rectangle 8"/>
          <p:cNvSpPr>
            <a:spLocks noGrp="1" noChangeArrowheads="1"/>
          </p:cNvSpPr>
          <p:nvPr>
            <p:ph type="ftr" sz="quarter" idx="11"/>
          </p:nvPr>
        </p:nvSpPr>
        <p:spPr/>
        <p:txBody>
          <a:bodyPr/>
          <a:lstStyle>
            <a:lvl1pPr>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pPr>
              <a:defRPr/>
            </a:pPr>
            <a:fld id="{846F497D-D8D7-4B48-80B7-2C8015D03092}" type="slidenum">
              <a:rPr lang="en-US"/>
              <a:pPr>
                <a:defRPr/>
              </a:pPr>
              <a:t>‹#›</a:t>
            </a:fld>
            <a:endParaRPr lang="en-US"/>
          </a:p>
        </p:txBody>
      </p:sp>
    </p:spTree>
  </p:cSld>
  <p:clrMapOvr>
    <a:masterClrMapping/>
  </p:clrMapOvr>
  <p:transition spd="med">
    <p:zoom dir="in"/>
    <p:sndAc>
      <p:stSnd>
        <p:snd r:embed="rId1" name="bomb.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2A65DB2-FBE4-4C6B-AB5F-16C7B0F9609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42224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032F9893-ACF1-4840-98C2-3B1105EFA5E2}"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642293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731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355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2A93BAA6-F951-45CC-98CE-75AEB23FB7D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751200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C8171341-A33B-4BF2-B9DD-C993F71C6AE2}"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344995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96378E5E-87E3-4DDF-AB6B-E60C231782A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303189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A2FB7740-B9C3-4DDE-A332-F2EEAC91980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40801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55A1BEC5-B436-426D-8C17-07CBDE7EFD2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127457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31BECDB-A967-4533-967A-908E0D78E83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714995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4763"/>
            <a:ext cx="1063625" cy="6858001"/>
            <a:chOff x="0" y="-3"/>
            <a:chExt cx="670" cy="4320"/>
          </a:xfrm>
        </p:grpSpPr>
        <p:grpSp>
          <p:nvGrpSpPr>
            <p:cNvPr id="3075" name="Group 3"/>
            <p:cNvGrpSpPr>
              <a:grpSpLocks/>
            </p:cNvGrpSpPr>
            <p:nvPr/>
          </p:nvGrpSpPr>
          <p:grpSpPr bwMode="auto">
            <a:xfrm rot="16200000" flipH="1">
              <a:off x="-1815" y="1838"/>
              <a:ext cx="4320" cy="638"/>
              <a:chOff x="-2" y="1562"/>
              <a:chExt cx="5762" cy="638"/>
            </a:xfrm>
          </p:grpSpPr>
          <p:sp>
            <p:nvSpPr>
              <p:cNvPr id="3076" name="Freeform 4"/>
              <p:cNvSpPr>
                <a:spLocks/>
              </p:cNvSpPr>
              <p:nvPr/>
            </p:nvSpPr>
            <p:spPr bwMode="ltGray">
              <a:xfrm rot="-5400000">
                <a:off x="2559" y="-993"/>
                <a:ext cx="624" cy="5745"/>
              </a:xfrm>
              <a:custGeom>
                <a:avLst/>
                <a:gdLst>
                  <a:gd name="T0" fmla="*/ 0 w 1000"/>
                  <a:gd name="T1" fmla="*/ 0 h 720"/>
                  <a:gd name="T2" fmla="*/ 0 w 1000"/>
                  <a:gd name="T3" fmla="*/ 720 h 720"/>
                  <a:gd name="T4" fmla="*/ 1000 w 1000"/>
                  <a:gd name="T5" fmla="*/ 720 h 720"/>
                  <a:gd name="T6" fmla="*/ 1000 w 1000"/>
                  <a:gd name="T7" fmla="*/ 0 h 720"/>
                  <a:gd name="T8" fmla="*/ 0 w 1000"/>
                  <a:gd name="T9" fmla="*/ 0 h 720"/>
                </a:gdLst>
                <a:ahLst/>
                <a:cxnLst>
                  <a:cxn ang="0">
                    <a:pos x="T0" y="T1"/>
                  </a:cxn>
                  <a:cxn ang="0">
                    <a:pos x="T2" y="T3"/>
                  </a:cxn>
                  <a:cxn ang="0">
                    <a:pos x="T4" y="T5"/>
                  </a:cxn>
                  <a:cxn ang="0">
                    <a:pos x="T6" y="T7"/>
                  </a:cxn>
                  <a:cxn ang="0">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77" name="Freeform 5"/>
              <p:cNvSpPr>
                <a:spLocks/>
              </p:cNvSpPr>
              <p:nvPr/>
            </p:nvSpPr>
            <p:spPr bwMode="ltGray">
              <a:xfrm rot="-5400000">
                <a:off x="1323" y="1669"/>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78" name="Freeform 6"/>
              <p:cNvSpPr>
                <a:spLocks/>
              </p:cNvSpPr>
              <p:nvPr/>
            </p:nvSpPr>
            <p:spPr bwMode="ltGray">
              <a:xfrm rot="-5400000">
                <a:off x="982" y="1669"/>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79" name="Freeform 7"/>
              <p:cNvSpPr>
                <a:spLocks/>
              </p:cNvSpPr>
              <p:nvPr/>
            </p:nvSpPr>
            <p:spPr bwMode="ltGray">
              <a:xfrm rot="-5400000">
                <a:off x="-57" y="1752"/>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0" name="Freeform 8"/>
              <p:cNvSpPr>
                <a:spLocks/>
              </p:cNvSpPr>
              <p:nvPr/>
            </p:nvSpPr>
            <p:spPr bwMode="ltGray">
              <a:xfrm rot="-5400000">
                <a:off x="664" y="1733"/>
                <a:ext cx="624" cy="294"/>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1" name="Freeform 9"/>
              <p:cNvSpPr>
                <a:spLocks/>
              </p:cNvSpPr>
              <p:nvPr/>
            </p:nvSpPr>
            <p:spPr bwMode="ltGray">
              <a:xfrm rot="-5400000">
                <a:off x="442" y="1699"/>
                <a:ext cx="624" cy="362"/>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2" name="Freeform 10"/>
              <p:cNvSpPr>
                <a:spLocks/>
              </p:cNvSpPr>
              <p:nvPr/>
            </p:nvSpPr>
            <p:spPr bwMode="ltGray">
              <a:xfrm rot="-5400000">
                <a:off x="156" y="1726"/>
                <a:ext cx="632" cy="315"/>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3" name="Freeform 11"/>
              <p:cNvSpPr>
                <a:spLocks/>
              </p:cNvSpPr>
              <p:nvPr/>
            </p:nvSpPr>
            <p:spPr bwMode="ltGray">
              <a:xfrm rot="-5400000">
                <a:off x="3211" y="1664"/>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4" name="Freeform 12"/>
              <p:cNvSpPr>
                <a:spLocks/>
              </p:cNvSpPr>
              <p:nvPr/>
            </p:nvSpPr>
            <p:spPr bwMode="ltGray">
              <a:xfrm rot="-5400000">
                <a:off x="2870" y="1664"/>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5" name="Freeform 13"/>
              <p:cNvSpPr>
                <a:spLocks/>
              </p:cNvSpPr>
              <p:nvPr/>
            </p:nvSpPr>
            <p:spPr bwMode="ltGray">
              <a:xfrm rot="-5400000">
                <a:off x="1830" y="1747"/>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6" name="Freeform 14"/>
              <p:cNvSpPr>
                <a:spLocks/>
              </p:cNvSpPr>
              <p:nvPr/>
            </p:nvSpPr>
            <p:spPr bwMode="ltGray">
              <a:xfrm rot="-5400000">
                <a:off x="2551" y="1728"/>
                <a:ext cx="624" cy="294"/>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7" name="Freeform 15"/>
              <p:cNvSpPr>
                <a:spLocks/>
              </p:cNvSpPr>
              <p:nvPr/>
            </p:nvSpPr>
            <p:spPr bwMode="ltGray">
              <a:xfrm rot="-5400000">
                <a:off x="2330" y="1694"/>
                <a:ext cx="624" cy="361"/>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8" name="Freeform 16"/>
              <p:cNvSpPr>
                <a:spLocks/>
              </p:cNvSpPr>
              <p:nvPr/>
            </p:nvSpPr>
            <p:spPr bwMode="ltGray">
              <a:xfrm rot="-5400000">
                <a:off x="2043" y="1721"/>
                <a:ext cx="632" cy="316"/>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9" name="Freeform 17"/>
              <p:cNvSpPr>
                <a:spLocks/>
              </p:cNvSpPr>
              <p:nvPr/>
            </p:nvSpPr>
            <p:spPr bwMode="ltGray">
              <a:xfrm rot="-5400000">
                <a:off x="4077" y="1669"/>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0" name="Freeform 18"/>
              <p:cNvSpPr>
                <a:spLocks/>
              </p:cNvSpPr>
              <p:nvPr/>
            </p:nvSpPr>
            <p:spPr bwMode="ltGray">
              <a:xfrm rot="-5400000">
                <a:off x="3736" y="1669"/>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1" name="Freeform 19"/>
              <p:cNvSpPr>
                <a:spLocks/>
              </p:cNvSpPr>
              <p:nvPr/>
            </p:nvSpPr>
            <p:spPr bwMode="ltGray">
              <a:xfrm rot="-5400000">
                <a:off x="4584" y="1747"/>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2" name="Freeform 20"/>
              <p:cNvSpPr>
                <a:spLocks/>
              </p:cNvSpPr>
              <p:nvPr/>
            </p:nvSpPr>
            <p:spPr bwMode="ltGray">
              <a:xfrm>
                <a:off x="5469" y="1562"/>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Lst>
                <a:ahLst/>
                <a:cxnLst>
                  <a:cxn ang="0">
                    <a:pos x="T0" y="T1"/>
                  </a:cxn>
                  <a:cxn ang="0">
                    <a:pos x="T2" y="T3"/>
                  </a:cxn>
                  <a:cxn ang="0">
                    <a:pos x="T4" y="T5"/>
                  </a:cxn>
                  <a:cxn ang="0">
                    <a:pos x="T6" y="T7"/>
                  </a:cxn>
                  <a:cxn ang="0">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3" name="Freeform 21"/>
              <p:cNvSpPr>
                <a:spLocks/>
              </p:cNvSpPr>
              <p:nvPr/>
            </p:nvSpPr>
            <p:spPr bwMode="ltGray">
              <a:xfrm rot="-5400000">
                <a:off x="5084" y="1694"/>
                <a:ext cx="624" cy="361"/>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4" name="Freeform 22"/>
              <p:cNvSpPr>
                <a:spLocks/>
              </p:cNvSpPr>
              <p:nvPr/>
            </p:nvSpPr>
            <p:spPr bwMode="ltGray">
              <a:xfrm rot="-5400000">
                <a:off x="4797" y="1721"/>
                <a:ext cx="632" cy="316"/>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grpSp>
        <p:sp>
          <p:nvSpPr>
            <p:cNvPr id="3095" name="Freeform 23"/>
            <p:cNvSpPr>
              <a:spLocks/>
            </p:cNvSpPr>
            <p:nvPr/>
          </p:nvSpPr>
          <p:spPr bwMode="ltGray">
            <a:xfrm rot="16200000" flipH="1">
              <a:off x="-1954" y="1951"/>
              <a:ext cx="4320" cy="412"/>
            </a:xfrm>
            <a:custGeom>
              <a:avLst/>
              <a:gdLst>
                <a:gd name="T0" fmla="*/ 0 w 5762"/>
                <a:gd name="T1" fmla="*/ 196 h 385"/>
                <a:gd name="T2" fmla="*/ 5762 w 5762"/>
                <a:gd name="T3" fmla="*/ 188 h 385"/>
                <a:gd name="T4" fmla="*/ 5762 w 5762"/>
                <a:gd name="T5" fmla="*/ 4 h 385"/>
                <a:gd name="T6" fmla="*/ 0 w 5762"/>
                <a:gd name="T7" fmla="*/ 0 h 385"/>
                <a:gd name="T8" fmla="*/ 0 w 5762"/>
                <a:gd name="T9" fmla="*/ 196 h 385"/>
              </a:gdLst>
              <a:ahLst/>
              <a:cxnLst>
                <a:cxn ang="0">
                  <a:pos x="T0" y="T1"/>
                </a:cxn>
                <a:cxn ang="0">
                  <a:pos x="T2" y="T3"/>
                </a:cxn>
                <a:cxn ang="0">
                  <a:pos x="T4" y="T5"/>
                </a:cxn>
                <a:cxn ang="0">
                  <a:pos x="T6" y="T7"/>
                </a:cxn>
                <a:cxn ang="0">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0" scaled="1"/>
            </a:gradFill>
            <a:ln>
              <a:noFill/>
            </a:ln>
            <a:effectLst/>
            <a:extLst>
              <a:ext uri="{91240B29-F687-4F45-9708-019B960494DF}">
                <a14:hiddenLine xmlns:a14="http://schemas.microsoft.com/office/drawing/2010/main" w="9525" cap="flat">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6" name="Freeform 24"/>
            <p:cNvSpPr>
              <a:spLocks/>
            </p:cNvSpPr>
            <p:nvPr/>
          </p:nvSpPr>
          <p:spPr bwMode="ltGray">
            <a:xfrm rot="16200000" flipH="1">
              <a:off x="-1584" y="2062"/>
              <a:ext cx="4319" cy="189"/>
            </a:xfrm>
            <a:custGeom>
              <a:avLst/>
              <a:gdLst>
                <a:gd name="T0" fmla="*/ 0 w 5761"/>
                <a:gd name="T1" fmla="*/ 28 h 189"/>
                <a:gd name="T2" fmla="*/ 5761 w 5761"/>
                <a:gd name="T3" fmla="*/ 0 h 189"/>
                <a:gd name="T4" fmla="*/ 5761 w 5761"/>
                <a:gd name="T5" fmla="*/ 189 h 189"/>
                <a:gd name="T6" fmla="*/ 1 w 5761"/>
                <a:gd name="T7" fmla="*/ 189 h 189"/>
                <a:gd name="T8" fmla="*/ 0 w 5761"/>
                <a:gd name="T9" fmla="*/ 28 h 189"/>
              </a:gdLst>
              <a:ahLst/>
              <a:cxnLst>
                <a:cxn ang="0">
                  <a:pos x="T0" y="T1"/>
                </a:cxn>
                <a:cxn ang="0">
                  <a:pos x="T2" y="T3"/>
                </a:cxn>
                <a:cxn ang="0">
                  <a:pos x="T4" y="T5"/>
                </a:cxn>
                <a:cxn ang="0">
                  <a:pos x="T6" y="T7"/>
                </a:cxn>
                <a:cxn ang="0">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0" scaled="1"/>
            </a:gradFill>
            <a:ln>
              <a:noFill/>
            </a:ln>
            <a:effectLst/>
            <a:extLst>
              <a:ext uri="{91240B29-F687-4F45-9708-019B960494DF}">
                <a14:hiddenLine xmlns:a14="http://schemas.microsoft.com/office/drawing/2010/main" w="9525" cap="flat">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grpSp>
      <p:sp>
        <p:nvSpPr>
          <p:cNvPr id="3097" name="Rectangle 25"/>
          <p:cNvSpPr>
            <a:spLocks noGrp="1" noChangeArrowheads="1"/>
          </p:cNvSpPr>
          <p:nvPr>
            <p:ph type="title"/>
          </p:nvPr>
        </p:nvSpPr>
        <p:spPr bwMode="auto">
          <a:xfrm>
            <a:off x="1173163" y="4572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98" name="Rectangle 26"/>
          <p:cNvSpPr>
            <a:spLocks noGrp="1" noChangeArrowheads="1"/>
          </p:cNvSpPr>
          <p:nvPr>
            <p:ph type="body" idx="1"/>
          </p:nvPr>
        </p:nvSpPr>
        <p:spPr bwMode="auto">
          <a:xfrm>
            <a:off x="1173163"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99" name="Rectangle 27"/>
          <p:cNvSpPr>
            <a:spLocks noGrp="1" noChangeArrowheads="1"/>
          </p:cNvSpPr>
          <p:nvPr>
            <p:ph type="dt" sz="half" idx="2"/>
          </p:nvPr>
        </p:nvSpPr>
        <p:spPr bwMode="auto">
          <a:xfrm>
            <a:off x="1173163" y="6265863"/>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spcBef>
                <a:spcPct val="50000"/>
              </a:spcBef>
              <a:defRPr sz="1400">
                <a:latin typeface="+mn-lt"/>
              </a:defRPr>
            </a:lvl1pPr>
          </a:lstStyle>
          <a:p>
            <a:pPr fontAlgn="base">
              <a:spcAft>
                <a:spcPct val="0"/>
              </a:spcAft>
            </a:pPr>
            <a:endParaRPr lang="en-US" smtClean="0">
              <a:solidFill>
                <a:srgbClr val="000000"/>
              </a:solidFill>
            </a:endParaRPr>
          </a:p>
        </p:txBody>
      </p:sp>
      <p:sp>
        <p:nvSpPr>
          <p:cNvPr id="3100" name="Rectangle 28"/>
          <p:cNvSpPr>
            <a:spLocks noGrp="1" noChangeArrowheads="1"/>
          </p:cNvSpPr>
          <p:nvPr>
            <p:ph type="ftr" sz="quarter" idx="3"/>
          </p:nvPr>
        </p:nvSpPr>
        <p:spPr bwMode="auto">
          <a:xfrm>
            <a:off x="35814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spcBef>
                <a:spcPct val="50000"/>
              </a:spcBef>
              <a:defRPr sz="1400">
                <a:latin typeface="+mn-lt"/>
              </a:defRPr>
            </a:lvl1pPr>
          </a:lstStyle>
          <a:p>
            <a:pPr fontAlgn="base">
              <a:spcAft>
                <a:spcPct val="0"/>
              </a:spcAft>
            </a:pPr>
            <a:endParaRPr lang="en-US" smtClean="0">
              <a:solidFill>
                <a:srgbClr val="000000"/>
              </a:solidFill>
            </a:endParaRPr>
          </a:p>
        </p:txBody>
      </p:sp>
      <p:sp>
        <p:nvSpPr>
          <p:cNvPr id="3101" name="Rectangle 29"/>
          <p:cNvSpPr>
            <a:spLocks noGrp="1" noChangeArrowheads="1"/>
          </p:cNvSpPr>
          <p:nvPr>
            <p:ph type="sldNum" sz="quarter" idx="4"/>
          </p:nvPr>
        </p:nvSpPr>
        <p:spPr bwMode="auto">
          <a:xfrm>
            <a:off x="70104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spcBef>
                <a:spcPct val="50000"/>
              </a:spcBef>
              <a:defRPr sz="1400">
                <a:latin typeface="+mn-lt"/>
              </a:defRPr>
            </a:lvl1pPr>
          </a:lstStyle>
          <a:p>
            <a:pPr fontAlgn="base">
              <a:spcAft>
                <a:spcPct val="0"/>
              </a:spcAft>
            </a:pPr>
            <a:fld id="{2A5DBDCE-CB27-4C2A-8850-0231848D0897}" type="slidenum">
              <a:rPr lang="en-US" smtClean="0">
                <a:solidFill>
                  <a:srgbClr val="000000"/>
                </a:solidFill>
              </a:rPr>
              <a:pPr fontAlgn="base">
                <a:spcAft>
                  <a:spcPct val="0"/>
                </a:spcAft>
              </a:pPr>
              <a:t>‹#›</a:t>
            </a:fld>
            <a:endParaRPr lang="en-US" smtClean="0">
              <a:solidFill>
                <a:srgbClr val="000000"/>
              </a:solidFill>
            </a:endParaRPr>
          </a:p>
        </p:txBody>
      </p:sp>
    </p:spTree>
    <p:extLst>
      <p:ext uri="{BB962C8B-B14F-4D97-AF65-F5344CB8AC3E}">
        <p14:creationId xmlns:p14="http://schemas.microsoft.com/office/powerpoint/2010/main" val="3589668294"/>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imes New Roman" pitchFamily="18" charset="0"/>
        </a:defRPr>
      </a:lvl2pPr>
      <a:lvl3pPr algn="l" rtl="0" fontAlgn="base">
        <a:spcBef>
          <a:spcPct val="0"/>
        </a:spcBef>
        <a:spcAft>
          <a:spcPct val="0"/>
        </a:spcAft>
        <a:defRPr sz="4400">
          <a:solidFill>
            <a:schemeClr val="tx2"/>
          </a:solidFill>
          <a:latin typeface="Times New Roman" pitchFamily="18" charset="0"/>
        </a:defRPr>
      </a:lvl3pPr>
      <a:lvl4pPr algn="l" rtl="0" fontAlgn="base">
        <a:spcBef>
          <a:spcPct val="0"/>
        </a:spcBef>
        <a:spcAft>
          <a:spcPct val="0"/>
        </a:spcAft>
        <a:defRPr sz="4400">
          <a:solidFill>
            <a:schemeClr val="tx2"/>
          </a:solidFill>
          <a:latin typeface="Times New Roman" pitchFamily="18" charset="0"/>
        </a:defRPr>
      </a:lvl4pPr>
      <a:lvl5pPr algn="l" rtl="0" fontAlgn="base">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lr>
          <a:schemeClr val="accent1"/>
        </a:buClr>
        <a:buSzPct val="8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2.wav"/><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066800" y="2286000"/>
            <a:ext cx="7772400" cy="1143000"/>
          </a:xfrm>
        </p:spPr>
        <p:txBody>
          <a:bodyPr/>
          <a:lstStyle/>
          <a:p>
            <a:pPr algn="ctr"/>
            <a:r>
              <a:rPr lang="en-GB" dirty="0"/>
              <a:t>Data Structures and </a:t>
            </a:r>
            <a:r>
              <a:rPr lang="en-GB" dirty="0" smtClean="0"/>
              <a:t>Algorithms</a:t>
            </a:r>
            <a:br>
              <a:rPr lang="en-GB" dirty="0" smtClean="0"/>
            </a:br>
            <a:r>
              <a:rPr lang="en-GB" dirty="0" smtClean="0"/>
              <a:t>IT12112 </a:t>
            </a:r>
            <a:endParaRPr lang="en-GB" dirty="0"/>
          </a:p>
        </p:txBody>
      </p:sp>
      <p:sp>
        <p:nvSpPr>
          <p:cNvPr id="3" name="TextBox 2"/>
          <p:cNvSpPr txBox="1"/>
          <p:nvPr/>
        </p:nvSpPr>
        <p:spPr>
          <a:xfrm>
            <a:off x="6019800" y="4495800"/>
            <a:ext cx="2362200" cy="584775"/>
          </a:xfrm>
          <a:prstGeom prst="rect">
            <a:avLst/>
          </a:prstGeom>
          <a:noFill/>
        </p:spPr>
        <p:txBody>
          <a:bodyPr wrap="square" rtlCol="0">
            <a:spAutoFit/>
          </a:bodyPr>
          <a:lstStyle/>
          <a:p>
            <a:r>
              <a:rPr lang="en-US" sz="3200" dirty="0" smtClean="0">
                <a:solidFill>
                  <a:schemeClr val="accent2">
                    <a:lumMod val="75000"/>
                  </a:schemeClr>
                </a:solidFill>
              </a:rPr>
              <a:t>Lecture 02</a:t>
            </a:r>
            <a:endParaRPr lang="en-US" sz="3200" dirty="0">
              <a:solidFill>
                <a:schemeClr val="accent2">
                  <a:lumMod val="75000"/>
                </a:schemeClr>
              </a:solidFill>
            </a:endParaRPr>
          </a:p>
        </p:txBody>
      </p:sp>
      <p:sp>
        <p:nvSpPr>
          <p:cNvPr id="2" name="TextBox 1"/>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6594" name="Rectangle 2"/>
          <p:cNvSpPr>
            <a:spLocks noGrp="1" noChangeArrowheads="1"/>
          </p:cNvSpPr>
          <p:nvPr>
            <p:ph type="title"/>
          </p:nvPr>
        </p:nvSpPr>
        <p:spPr>
          <a:xfrm>
            <a:off x="1371600" y="381000"/>
            <a:ext cx="7772400" cy="1143000"/>
          </a:xfrm>
        </p:spPr>
        <p:txBody>
          <a:bodyPr/>
          <a:lstStyle/>
          <a:p>
            <a:r>
              <a:rPr lang="en-US" dirty="0"/>
              <a:t>Abstract Data Type (ADT)</a:t>
            </a:r>
          </a:p>
        </p:txBody>
      </p:sp>
      <p:sp>
        <p:nvSpPr>
          <p:cNvPr id="366595" name="Rectangle 3"/>
          <p:cNvSpPr>
            <a:spLocks noGrp="1" noChangeArrowheads="1"/>
          </p:cNvSpPr>
          <p:nvPr>
            <p:ph type="body" idx="1"/>
          </p:nvPr>
        </p:nvSpPr>
        <p:spPr>
          <a:xfrm>
            <a:off x="838200" y="1676400"/>
            <a:ext cx="9144000" cy="4411662"/>
          </a:xfrm>
        </p:spPr>
        <p:txBody>
          <a:bodyPr/>
          <a:lstStyle/>
          <a:p>
            <a:r>
              <a:rPr lang="en-US" dirty="0" smtClean="0"/>
              <a:t>Vector</a:t>
            </a:r>
            <a:r>
              <a:rPr lang="en-US" dirty="0"/>
              <a:t>, Matrix</a:t>
            </a:r>
            <a:r>
              <a:rPr lang="he-IL" dirty="0"/>
              <a:t> </a:t>
            </a:r>
            <a:endParaRPr lang="en-US" dirty="0"/>
          </a:p>
          <a:p>
            <a:pPr lvl="1"/>
            <a:r>
              <a:rPr lang="en-US" dirty="0" smtClean="0"/>
              <a:t>Random </a:t>
            </a:r>
            <a:r>
              <a:rPr lang="en-US" dirty="0"/>
              <a:t>access to any element by </a:t>
            </a:r>
            <a:endParaRPr lang="en-US" dirty="0" smtClean="0"/>
          </a:p>
          <a:p>
            <a:pPr lvl="1">
              <a:buNone/>
            </a:pPr>
            <a:r>
              <a:rPr lang="en-US" dirty="0" smtClean="0"/>
              <a:t>    coordinates</a:t>
            </a:r>
            <a:endParaRPr lang="en-US" dirty="0"/>
          </a:p>
          <a:p>
            <a:r>
              <a:rPr lang="en-US" dirty="0"/>
              <a:t>Queue (Buffer)</a:t>
            </a:r>
          </a:p>
          <a:p>
            <a:pPr lvl="1"/>
            <a:r>
              <a:rPr lang="en-US" dirty="0"/>
              <a:t>First in, First out </a:t>
            </a:r>
            <a:endParaRPr lang="he-IL" dirty="0"/>
          </a:p>
          <a:p>
            <a:r>
              <a:rPr lang="en-US" dirty="0"/>
              <a:t>Set (unordered), Ordered Lists (Dictionary)</a:t>
            </a:r>
          </a:p>
          <a:p>
            <a:r>
              <a:rPr lang="en-US" dirty="0"/>
              <a:t>Graphs (of nodes and vertices)</a:t>
            </a:r>
          </a:p>
          <a:p>
            <a:r>
              <a:rPr lang="en-US" dirty="0"/>
              <a:t>…..</a:t>
            </a:r>
          </a:p>
        </p:txBody>
      </p:sp>
      <p:sp>
        <p:nvSpPr>
          <p:cNvPr id="4" name="TextBox 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0"/>
            <a:ext cx="7772400" cy="685800"/>
          </a:xfrm>
        </p:spPr>
        <p:txBody>
          <a:bodyPr/>
          <a:lstStyle/>
          <a:p>
            <a:r>
              <a:rPr lang="en-US" sz="3200" dirty="0" smtClean="0"/>
              <a:t>E.g.</a:t>
            </a:r>
            <a:endParaRPr lang="en-US" sz="3200" dirty="0"/>
          </a:p>
        </p:txBody>
      </p:sp>
      <p:sp>
        <p:nvSpPr>
          <p:cNvPr id="3" name="Content Placeholder 2"/>
          <p:cNvSpPr>
            <a:spLocks noGrp="1"/>
          </p:cNvSpPr>
          <p:nvPr>
            <p:ph idx="1"/>
          </p:nvPr>
        </p:nvSpPr>
        <p:spPr>
          <a:xfrm>
            <a:off x="2362200" y="457200"/>
            <a:ext cx="7772400" cy="4114800"/>
          </a:xfrm>
        </p:spPr>
        <p:txBody>
          <a:bodyPr/>
          <a:lstStyle/>
          <a:p>
            <a:pPr>
              <a:buNone/>
            </a:pPr>
            <a:r>
              <a:rPr lang="en-US" sz="1400" dirty="0" smtClean="0"/>
              <a:t>#include &lt;</a:t>
            </a:r>
            <a:r>
              <a:rPr lang="en-US" sz="1400" dirty="0" err="1" smtClean="0"/>
              <a:t>iostream</a:t>
            </a:r>
            <a:r>
              <a:rPr lang="en-US" sz="1400" dirty="0" smtClean="0"/>
              <a:t>&gt;</a:t>
            </a:r>
            <a:br>
              <a:rPr lang="en-US" sz="1400" dirty="0" smtClean="0"/>
            </a:br>
            <a:r>
              <a:rPr lang="en-US" sz="1400" dirty="0" smtClean="0"/>
              <a:t/>
            </a:r>
            <a:br>
              <a:rPr lang="en-US" sz="1400" dirty="0" smtClean="0"/>
            </a:br>
            <a:r>
              <a:rPr lang="en-US" sz="1400" dirty="0" smtClean="0"/>
              <a:t/>
            </a:r>
            <a:br>
              <a:rPr lang="en-US" sz="1400" dirty="0" smtClean="0"/>
            </a:br>
            <a:r>
              <a:rPr lang="en-US" sz="1400" dirty="0" smtClean="0"/>
              <a:t>class Vehicle {</a:t>
            </a:r>
            <a:br>
              <a:rPr lang="en-US" sz="1400" dirty="0" smtClean="0"/>
            </a:br>
            <a:r>
              <a:rPr lang="en-US" sz="1400" dirty="0" smtClean="0"/>
              <a:t>public:</a:t>
            </a:r>
            <a:br>
              <a:rPr lang="en-US" sz="1400" dirty="0" smtClean="0"/>
            </a:br>
            <a:r>
              <a:rPr lang="en-US" sz="1400" dirty="0" smtClean="0"/>
              <a:t>    Vehicle() {</a:t>
            </a:r>
            <a:r>
              <a:rPr lang="en-US" sz="1400" dirty="0" err="1" smtClean="0"/>
              <a:t>cout</a:t>
            </a:r>
            <a:r>
              <a:rPr lang="en-US" sz="1400" dirty="0" smtClean="0"/>
              <a:t> &lt;&lt; "Vehicle Constructor" &lt;&lt; </a:t>
            </a:r>
            <a:r>
              <a:rPr lang="en-US" sz="1400" dirty="0" err="1" smtClean="0"/>
              <a:t>endl</a:t>
            </a:r>
            <a:r>
              <a:rPr lang="en-US" sz="1400" dirty="0" smtClean="0"/>
              <a:t>;}</a:t>
            </a:r>
            <a:br>
              <a:rPr lang="en-US" sz="1400" dirty="0" smtClean="0"/>
            </a:br>
            <a:r>
              <a:rPr lang="en-US" sz="1400" dirty="0" smtClean="0"/>
              <a:t>    virtual ~Vehicle() {</a:t>
            </a:r>
            <a:r>
              <a:rPr lang="en-US" sz="1400" dirty="0" err="1" smtClean="0"/>
              <a:t>cout</a:t>
            </a:r>
            <a:r>
              <a:rPr lang="en-US" sz="1400" dirty="0" smtClean="0"/>
              <a:t> &lt;&lt; "Vehicle Destructor" &lt;&lt; </a:t>
            </a:r>
            <a:r>
              <a:rPr lang="en-US" sz="1400" dirty="0" err="1" smtClean="0"/>
              <a:t>endl</a:t>
            </a:r>
            <a:r>
              <a:rPr lang="en-US" sz="1400" dirty="0" smtClean="0"/>
              <a:t>;}</a:t>
            </a:r>
            <a:br>
              <a:rPr lang="en-US" sz="1400" dirty="0" smtClean="0"/>
            </a:br>
            <a:r>
              <a:rPr lang="en-US" sz="1400" dirty="0" smtClean="0"/>
              <a:t/>
            </a:r>
            <a:br>
              <a:rPr lang="en-US" sz="1400" dirty="0" smtClean="0"/>
            </a:br>
            <a:r>
              <a:rPr lang="en-US" sz="1400" dirty="0" smtClean="0"/>
              <a:t>    virtual void accelerate() const {</a:t>
            </a:r>
            <a:r>
              <a:rPr lang="en-US" sz="1400" dirty="0" err="1" smtClean="0"/>
              <a:t>cout</a:t>
            </a:r>
            <a:r>
              <a:rPr lang="en-US" sz="1400" dirty="0" smtClean="0"/>
              <a:t> &lt;&lt; "Vehicle Accelerating" &lt;&lt; </a:t>
            </a:r>
            <a:r>
              <a:rPr lang="en-US" sz="1400" dirty="0" err="1" smtClean="0"/>
              <a:t>endl</a:t>
            </a:r>
            <a:r>
              <a:rPr lang="en-US" sz="1400" dirty="0" smtClean="0"/>
              <a:t>;}</a:t>
            </a:r>
            <a:br>
              <a:rPr lang="en-US" sz="1400" dirty="0" smtClean="0"/>
            </a:br>
            <a:r>
              <a:rPr lang="en-US" sz="1400" dirty="0" smtClean="0"/>
              <a:t/>
            </a:r>
            <a:br>
              <a:rPr lang="en-US" sz="1400" dirty="0" smtClean="0"/>
            </a:br>
            <a:r>
              <a:rPr lang="en-US" sz="1400" dirty="0" smtClean="0"/>
              <a:t>    void </a:t>
            </a:r>
            <a:r>
              <a:rPr lang="en-US" sz="1400" dirty="0" err="1" smtClean="0"/>
              <a:t>setAcceleration</a:t>
            </a:r>
            <a:r>
              <a:rPr lang="en-US" sz="1400" dirty="0" smtClean="0"/>
              <a:t>(double a) {acceleration = a;}</a:t>
            </a:r>
            <a:br>
              <a:rPr lang="en-US" sz="1400" dirty="0" smtClean="0"/>
            </a:br>
            <a:r>
              <a:rPr lang="en-US" sz="1400" dirty="0" smtClean="0"/>
              <a:t>    double </a:t>
            </a:r>
            <a:r>
              <a:rPr lang="en-US" sz="1400" dirty="0" err="1" smtClean="0"/>
              <a:t>getAcceleration</a:t>
            </a:r>
            <a:r>
              <a:rPr lang="en-US" sz="1400" dirty="0" smtClean="0"/>
              <a:t>() const {return acceleration;}</a:t>
            </a:r>
            <a:br>
              <a:rPr lang="en-US" sz="1400" dirty="0" smtClean="0"/>
            </a:br>
            <a:r>
              <a:rPr lang="en-US" sz="1400" dirty="0" smtClean="0"/>
              <a:t/>
            </a:r>
            <a:br>
              <a:rPr lang="en-US" sz="1400" dirty="0" smtClean="0"/>
            </a:br>
            <a:r>
              <a:rPr lang="en-US" sz="1400" dirty="0" smtClean="0"/>
              <a:t>private:</a:t>
            </a:r>
            <a:br>
              <a:rPr lang="en-US" sz="1400" dirty="0" smtClean="0"/>
            </a:br>
            <a:r>
              <a:rPr lang="en-US" sz="1400" dirty="0" smtClean="0"/>
              <a:t>double acceleration;</a:t>
            </a:r>
            <a:br>
              <a:rPr lang="en-US" sz="1400" dirty="0" smtClean="0"/>
            </a:br>
            <a:r>
              <a:rPr lang="en-US" sz="1400" dirty="0" smtClean="0"/>
              <a:t>};</a:t>
            </a:r>
            <a:br>
              <a:rPr lang="en-US" sz="1400" dirty="0" smtClean="0"/>
            </a:br>
            <a:r>
              <a:rPr lang="en-US" sz="1400" dirty="0" smtClean="0"/>
              <a:t/>
            </a:r>
            <a:br>
              <a:rPr lang="en-US" sz="1400" dirty="0" smtClean="0"/>
            </a:br>
            <a:r>
              <a:rPr lang="en-US" sz="1400" dirty="0" smtClean="0"/>
              <a:t>class Car: public Vehicle {</a:t>
            </a:r>
            <a:br>
              <a:rPr lang="en-US" sz="1400" dirty="0" smtClean="0"/>
            </a:br>
            <a:r>
              <a:rPr lang="en-US" sz="1400" dirty="0" smtClean="0"/>
              <a:t>public:</a:t>
            </a:r>
            <a:br>
              <a:rPr lang="en-US" sz="1400" dirty="0" smtClean="0"/>
            </a:br>
            <a:r>
              <a:rPr lang="en-US" sz="1400" dirty="0" smtClean="0"/>
              <a:t>    Car() {</a:t>
            </a:r>
            <a:r>
              <a:rPr lang="en-US" sz="1400" dirty="0" err="1" smtClean="0"/>
              <a:t>cout</a:t>
            </a:r>
            <a:r>
              <a:rPr lang="en-US" sz="1400" dirty="0" smtClean="0"/>
              <a:t> &lt;&lt; "Car Constructor" &lt;&lt; </a:t>
            </a:r>
            <a:r>
              <a:rPr lang="en-US" sz="1400" dirty="0" err="1" smtClean="0"/>
              <a:t>endl</a:t>
            </a:r>
            <a:r>
              <a:rPr lang="en-US" sz="1400" dirty="0" smtClean="0"/>
              <a:t>;}</a:t>
            </a:r>
            <a:br>
              <a:rPr lang="en-US" sz="1400" dirty="0" smtClean="0"/>
            </a:br>
            <a:r>
              <a:rPr lang="en-US" sz="1400" dirty="0" smtClean="0"/>
              <a:t>    virtual ~Car() {</a:t>
            </a:r>
            <a:r>
              <a:rPr lang="en-US" sz="1400" dirty="0" err="1" smtClean="0"/>
              <a:t>cout</a:t>
            </a:r>
            <a:r>
              <a:rPr lang="en-US" sz="1400" dirty="0" smtClean="0"/>
              <a:t> &lt;&lt; "Car Destructor" &lt;&lt; </a:t>
            </a:r>
            <a:r>
              <a:rPr lang="en-US" sz="1400" dirty="0" err="1" smtClean="0"/>
              <a:t>endl</a:t>
            </a:r>
            <a:r>
              <a:rPr lang="en-US" sz="1400" dirty="0" smtClean="0"/>
              <a:t>;}</a:t>
            </a:r>
            <a:br>
              <a:rPr lang="en-US" sz="1400" dirty="0" smtClean="0"/>
            </a:br>
            <a:r>
              <a:rPr lang="en-US" sz="1400" dirty="0" smtClean="0"/>
              <a:t/>
            </a:r>
            <a:br>
              <a:rPr lang="en-US" sz="1400" dirty="0" smtClean="0"/>
            </a:br>
            <a:r>
              <a:rPr lang="en-US" sz="1400" dirty="0" smtClean="0"/>
              <a:t>    virtual void accelerate() const {</a:t>
            </a:r>
            <a:r>
              <a:rPr lang="en-US" sz="1400" dirty="0" err="1" smtClean="0"/>
              <a:t>cout</a:t>
            </a:r>
            <a:r>
              <a:rPr lang="en-US" sz="1400" dirty="0" smtClean="0"/>
              <a:t> &lt;&lt; "Car Accelerating" &lt;&lt; </a:t>
            </a:r>
            <a:r>
              <a:rPr lang="en-US" sz="1400" dirty="0" err="1" smtClean="0"/>
              <a:t>endl</a:t>
            </a:r>
            <a:r>
              <a:rPr lang="en-US" sz="1400" dirty="0" smtClean="0"/>
              <a:t>;}</a:t>
            </a:r>
            <a:br>
              <a:rPr lang="en-US" sz="1400" dirty="0" smtClean="0"/>
            </a:br>
            <a:r>
              <a:rPr lang="en-US" sz="1400" dirty="0" smtClean="0"/>
              <a:t>    void drive() const {</a:t>
            </a:r>
            <a:r>
              <a:rPr lang="en-US" sz="1400" dirty="0" err="1" smtClean="0"/>
              <a:t>cout</a:t>
            </a:r>
            <a:r>
              <a:rPr lang="en-US" sz="1400" dirty="0" smtClean="0"/>
              <a:t> &lt;&lt; "Car Driving" &lt;&lt; </a:t>
            </a:r>
            <a:r>
              <a:rPr lang="en-US" sz="1400" dirty="0" err="1" smtClean="0"/>
              <a:t>endl</a:t>
            </a:r>
            <a:r>
              <a:rPr lang="en-US" sz="1400" dirty="0" smtClean="0"/>
              <a:t>;}</a:t>
            </a:r>
            <a:br>
              <a:rPr lang="en-US" sz="1400" dirty="0" smtClean="0"/>
            </a:br>
            <a:r>
              <a:rPr lang="en-US" sz="1400" dirty="0" smtClean="0"/>
              <a:t/>
            </a:r>
            <a:br>
              <a:rPr lang="en-US" sz="1400" dirty="0" smtClean="0"/>
            </a:br>
            <a:r>
              <a:rPr lang="en-US" sz="1400" dirty="0" smtClean="0"/>
              <a:t>private:</a:t>
            </a:r>
            <a:br>
              <a:rPr lang="en-US" sz="1400" dirty="0" smtClean="0"/>
            </a:br>
            <a:r>
              <a:rPr lang="en-US" sz="1400" dirty="0" smtClean="0"/>
              <a:t>    </a:t>
            </a:r>
            <a:r>
              <a:rPr lang="en-US" sz="1400" i="1" dirty="0" smtClean="0"/>
              <a:t>// Car inherits acceleration </a:t>
            </a:r>
            <a:r>
              <a:rPr lang="en-US" sz="1400" i="1" dirty="0" err="1" smtClean="0"/>
              <a:t>accessors</a:t>
            </a:r>
            <a:r>
              <a:rPr lang="en-US" sz="1400" i="1" dirty="0" smtClean="0"/>
              <a:t>, member</a:t>
            </a:r>
            <a:r>
              <a:rPr lang="en-US" sz="1400" dirty="0" smtClean="0"/>
              <a:t/>
            </a:r>
            <a:br>
              <a:rPr lang="en-US" sz="1400" dirty="0" smtClean="0"/>
            </a:br>
            <a:r>
              <a:rPr lang="en-US" sz="1400" dirty="0" smtClean="0"/>
              <a:t>};</a:t>
            </a:r>
            <a:br>
              <a:rPr lang="en-US" sz="1400" dirty="0" smtClean="0"/>
            </a:br>
            <a:r>
              <a:rPr lang="en-US" sz="1400" dirty="0" smtClean="0"/>
              <a:t/>
            </a:r>
            <a:br>
              <a:rPr lang="en-US" sz="1400" dirty="0" smtClean="0"/>
            </a:br>
            <a:endParaRPr lang="en-US" sz="1400" dirty="0"/>
          </a:p>
        </p:txBody>
      </p:sp>
      <p:sp>
        <p:nvSpPr>
          <p:cNvPr id="4" name="TextBox 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457200"/>
            <a:ext cx="7772400" cy="4114800"/>
          </a:xfrm>
        </p:spPr>
        <p:txBody>
          <a:bodyPr/>
          <a:lstStyle/>
          <a:p>
            <a:pPr>
              <a:buNone/>
            </a:pPr>
            <a:r>
              <a:rPr lang="en-US" sz="2400" dirty="0" err="1" smtClean="0"/>
              <a:t>int</a:t>
            </a:r>
            <a:r>
              <a:rPr lang="en-US" sz="2400" dirty="0" smtClean="0"/>
              <a:t> main() {</a:t>
            </a:r>
            <a:br>
              <a:rPr lang="en-US" sz="2400" dirty="0" smtClean="0"/>
            </a:br>
            <a:r>
              <a:rPr lang="en-US" sz="2400" dirty="0" smtClean="0"/>
              <a:t/>
            </a:r>
            <a:br>
              <a:rPr lang="en-US" sz="2400" dirty="0" smtClean="0"/>
            </a:br>
            <a:r>
              <a:rPr lang="en-US" sz="2400" dirty="0" smtClean="0"/>
              <a:t>    Car </a:t>
            </a:r>
            <a:r>
              <a:rPr lang="en-US" sz="2400" dirty="0" err="1" smtClean="0"/>
              <a:t>myCar</a:t>
            </a:r>
            <a:r>
              <a:rPr lang="en-US" sz="2400" dirty="0" smtClean="0"/>
              <a:t>;</a:t>
            </a:r>
            <a:br>
              <a:rPr lang="en-US" sz="2400" dirty="0" smtClean="0"/>
            </a:br>
            <a:r>
              <a:rPr lang="en-US" sz="2400" dirty="0" smtClean="0"/>
              <a:t/>
            </a:r>
            <a:br>
              <a:rPr lang="en-US" sz="2400" dirty="0" smtClean="0"/>
            </a:br>
            <a:r>
              <a:rPr lang="en-US" sz="2400" dirty="0" smtClean="0"/>
              <a:t>    </a:t>
            </a:r>
            <a:r>
              <a:rPr lang="en-US" sz="2400" dirty="0" err="1" smtClean="0"/>
              <a:t>myCar.setAcceleration</a:t>
            </a:r>
            <a:r>
              <a:rPr lang="en-US" sz="2400" dirty="0" smtClean="0"/>
              <a:t>(9.81); </a:t>
            </a:r>
            <a:br>
              <a:rPr lang="en-US" sz="2400" dirty="0" smtClean="0"/>
            </a:br>
            <a:r>
              <a:rPr lang="en-US" sz="2400" dirty="0" smtClean="0"/>
              <a:t>       </a:t>
            </a:r>
            <a:br>
              <a:rPr lang="en-US" sz="2400" dirty="0" smtClean="0"/>
            </a:br>
            <a:r>
              <a:rPr lang="en-US" sz="2400" dirty="0" smtClean="0"/>
              <a:t>    </a:t>
            </a:r>
            <a:r>
              <a:rPr lang="en-US" sz="2400" dirty="0" err="1" smtClean="0"/>
              <a:t>cout</a:t>
            </a:r>
            <a:r>
              <a:rPr lang="en-US" sz="2400" dirty="0" smtClean="0"/>
              <a:t> &lt;&lt; "Accelerating at " &lt;&lt;    	</a:t>
            </a:r>
            <a:r>
              <a:rPr lang="en-US" sz="2400" dirty="0" err="1" smtClean="0"/>
              <a:t>myCar.getAcceleration</a:t>
            </a:r>
            <a:r>
              <a:rPr lang="en-US" sz="2400" dirty="0" smtClean="0"/>
              <a:t>() &lt;&lt; " m/(s*s)";</a:t>
            </a:r>
            <a:br>
              <a:rPr lang="en-US" sz="2400" dirty="0" smtClean="0"/>
            </a:br>
            <a:r>
              <a:rPr lang="en-US" sz="2400" dirty="0" smtClean="0"/>
              <a:t>    </a:t>
            </a:r>
            <a:r>
              <a:rPr lang="en-US" sz="2400" dirty="0" err="1" smtClean="0"/>
              <a:t>cout</a:t>
            </a:r>
            <a:r>
              <a:rPr lang="en-US" sz="2400" dirty="0" smtClean="0"/>
              <a:t> &lt;&lt; </a:t>
            </a:r>
            <a:r>
              <a:rPr lang="en-US" sz="2400" dirty="0" err="1" smtClean="0"/>
              <a:t>endl</a:t>
            </a:r>
            <a:r>
              <a:rPr lang="en-US" sz="2400" dirty="0" smtClean="0"/>
              <a:t>;</a:t>
            </a:r>
            <a:br>
              <a:rPr lang="en-US" sz="2400" dirty="0" smtClean="0"/>
            </a:br>
            <a:r>
              <a:rPr lang="en-US" sz="2400" dirty="0" smtClean="0"/>
              <a:t/>
            </a:r>
            <a:br>
              <a:rPr lang="en-US" sz="2400" dirty="0" smtClean="0"/>
            </a:br>
            <a:r>
              <a:rPr lang="en-US" sz="2400" dirty="0" smtClean="0"/>
              <a:t>    </a:t>
            </a:r>
            <a:r>
              <a:rPr lang="en-US" sz="2400" dirty="0" err="1" smtClean="0"/>
              <a:t>myCar.accelerate</a:t>
            </a:r>
            <a:r>
              <a:rPr lang="en-US" sz="2400" dirty="0" smtClean="0"/>
              <a:t>();</a:t>
            </a:r>
            <a:br>
              <a:rPr lang="en-US" sz="2400" dirty="0" smtClean="0"/>
            </a:br>
            <a:r>
              <a:rPr lang="en-US" sz="2400" dirty="0" smtClean="0"/>
              <a:t>    </a:t>
            </a:r>
            <a:r>
              <a:rPr lang="en-US" sz="2400" dirty="0" err="1" smtClean="0"/>
              <a:t>myCar.drive</a:t>
            </a:r>
            <a:r>
              <a:rPr lang="en-US" sz="2400" dirty="0" smtClean="0"/>
              <a:t>();</a:t>
            </a:r>
            <a:br>
              <a:rPr lang="en-US" sz="2400" dirty="0" smtClean="0"/>
            </a:br>
            <a:r>
              <a:rPr lang="en-US" sz="2400" dirty="0" smtClean="0"/>
              <a:t/>
            </a:r>
            <a:br>
              <a:rPr lang="en-US" sz="2400" dirty="0" smtClean="0"/>
            </a:br>
            <a:r>
              <a:rPr lang="en-US" sz="2400" dirty="0" smtClean="0"/>
              <a:t>} </a:t>
            </a:r>
          </a:p>
          <a:p>
            <a:pPr>
              <a:buNone/>
            </a:pPr>
            <a:endParaRPr lang="en-US" sz="2400" dirty="0"/>
          </a:p>
        </p:txBody>
      </p:sp>
      <p:sp>
        <p:nvSpPr>
          <p:cNvPr id="4" name="TextBox 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0"/>
            <a:ext cx="7772400" cy="1143000"/>
          </a:xfrm>
        </p:spPr>
        <p:txBody>
          <a:bodyPr/>
          <a:lstStyle/>
          <a:p>
            <a:r>
              <a:rPr lang="en-US" dirty="0" smtClean="0"/>
              <a:t>Interface</a:t>
            </a:r>
            <a:endParaRPr lang="en-US" dirty="0"/>
          </a:p>
        </p:txBody>
      </p:sp>
      <p:sp>
        <p:nvSpPr>
          <p:cNvPr id="3" name="Content Placeholder 2"/>
          <p:cNvSpPr>
            <a:spLocks noGrp="1"/>
          </p:cNvSpPr>
          <p:nvPr>
            <p:ph idx="1"/>
          </p:nvPr>
        </p:nvSpPr>
        <p:spPr>
          <a:xfrm>
            <a:off x="1066800" y="1143000"/>
            <a:ext cx="7772400" cy="4114800"/>
          </a:xfrm>
        </p:spPr>
        <p:txBody>
          <a:bodyPr/>
          <a:lstStyle/>
          <a:p>
            <a:r>
              <a:rPr lang="en-US" sz="2400" dirty="0" smtClean="0"/>
              <a:t>Interface is the set of operations that define an ADT.</a:t>
            </a:r>
          </a:p>
          <a:p>
            <a:r>
              <a:rPr lang="en-US" sz="2400" dirty="0" smtClean="0"/>
              <a:t>An ADT is defined by the operations that can be performed on it, which is called an interface.</a:t>
            </a:r>
          </a:p>
          <a:p>
            <a:r>
              <a:rPr lang="en-US" sz="2400" dirty="0" smtClean="0"/>
              <a:t>This would often be the public methods.</a:t>
            </a:r>
          </a:p>
          <a:p>
            <a:r>
              <a:rPr lang="en-US" sz="2400" dirty="0" smtClean="0"/>
              <a:t>For example, the interface for a stack consists of these operations:</a:t>
            </a:r>
          </a:p>
          <a:p>
            <a:pPr lvl="2">
              <a:buNone/>
            </a:pPr>
            <a:r>
              <a:rPr lang="en-US" dirty="0" smtClean="0"/>
              <a:t>• _init_: Initialize a new empty stack.</a:t>
            </a:r>
          </a:p>
          <a:p>
            <a:pPr lvl="2">
              <a:buNone/>
            </a:pPr>
            <a:r>
              <a:rPr lang="en-US" dirty="0" smtClean="0"/>
              <a:t>• push: Add a new item to the stack.</a:t>
            </a:r>
          </a:p>
          <a:p>
            <a:pPr lvl="2">
              <a:buNone/>
            </a:pPr>
            <a:r>
              <a:rPr lang="en-US" dirty="0" smtClean="0"/>
              <a:t>• pop: Remove and return an item from the stack.    	The item that is returned is always the last 	one that was added.</a:t>
            </a:r>
          </a:p>
          <a:p>
            <a:pPr lvl="2">
              <a:buNone/>
            </a:pPr>
            <a:r>
              <a:rPr lang="en-US" dirty="0" smtClean="0"/>
              <a:t>• </a:t>
            </a:r>
            <a:r>
              <a:rPr lang="en-US" dirty="0" err="1" smtClean="0"/>
              <a:t>isEmpty</a:t>
            </a:r>
            <a:r>
              <a:rPr lang="en-US" dirty="0" smtClean="0"/>
              <a:t>: Check whether the stack is empty.</a:t>
            </a:r>
          </a:p>
          <a:p>
            <a:pPr lvl="2">
              <a:buNone/>
            </a:pPr>
            <a:r>
              <a:rPr lang="en-US" dirty="0" smtClean="0"/>
              <a:t>• </a:t>
            </a:r>
            <a:r>
              <a:rPr lang="en-US" dirty="0" err="1" smtClean="0"/>
              <a:t>isFull</a:t>
            </a:r>
            <a:r>
              <a:rPr lang="en-US" dirty="0" smtClean="0"/>
              <a:t>: Check whether the stack is full.</a:t>
            </a:r>
            <a:endParaRPr lang="en-US" dirty="0"/>
          </a:p>
        </p:txBody>
      </p:sp>
      <p:sp>
        <p:nvSpPr>
          <p:cNvPr id="4" name="TextBox 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 name="Title 7"/>
          <p:cNvSpPr>
            <a:spLocks noGrp="1"/>
          </p:cNvSpPr>
          <p:nvPr>
            <p:ph type="title"/>
          </p:nvPr>
        </p:nvSpPr>
        <p:spPr/>
        <p:txBody>
          <a:bodyPr>
            <a:normAutofit fontScale="90000"/>
          </a:bodyPr>
          <a:lstStyle/>
          <a:p>
            <a:pPr eaLnBrk="1" fontAlgn="auto" hangingPunct="1">
              <a:spcAft>
                <a:spcPts val="0"/>
              </a:spcAft>
              <a:defRPr/>
            </a:pPr>
            <a:r>
              <a:rPr lang="en-US" b="1" dirty="0" smtClean="0">
                <a:solidFill>
                  <a:schemeClr val="tx2">
                    <a:satMod val="200000"/>
                  </a:schemeClr>
                </a:solidFill>
              </a:rPr>
              <a:t>Arrays</a:t>
            </a:r>
            <a:br>
              <a:rPr lang="en-US" b="1" dirty="0" smtClean="0">
                <a:solidFill>
                  <a:schemeClr val="tx2">
                    <a:satMod val="200000"/>
                  </a:schemeClr>
                </a:solidFill>
              </a:rPr>
            </a:br>
            <a:endParaRPr lang="en-US" dirty="0">
              <a:solidFill>
                <a:schemeClr val="tx2">
                  <a:satMod val="200000"/>
                </a:schemeClr>
              </a:solidFill>
            </a:endParaRPr>
          </a:p>
        </p:txBody>
      </p:sp>
      <p:sp>
        <p:nvSpPr>
          <p:cNvPr id="837637" name="Rectangle 5"/>
          <p:cNvSpPr>
            <a:spLocks noGrp="1" noChangeArrowheads="1"/>
          </p:cNvSpPr>
          <p:nvPr>
            <p:ph idx="1"/>
          </p:nvPr>
        </p:nvSpPr>
        <p:spPr>
          <a:xfrm>
            <a:off x="357188" y="1357313"/>
            <a:ext cx="8229600" cy="4495800"/>
          </a:xfrm>
        </p:spPr>
        <p:txBody>
          <a:bodyPr lIns="90488" tIns="44450" rIns="90488" bIns="44450"/>
          <a:lstStyle/>
          <a:p>
            <a:pPr lvl="1" algn="just" eaLnBrk="1" hangingPunct="1">
              <a:buFontTx/>
              <a:buBlip>
                <a:blip r:embed="rId3"/>
              </a:buBlip>
            </a:pPr>
            <a:r>
              <a:rPr lang="en-US" smtClean="0"/>
              <a:t>Array is a data structure that  holds multiple values of the same type placed in contiguous memory locations. </a:t>
            </a:r>
          </a:p>
          <a:p>
            <a:pPr lvl="1" algn="just" eaLnBrk="1" hangingPunct="1">
              <a:buFontTx/>
              <a:buBlip>
                <a:blip r:embed="rId3"/>
              </a:buBlip>
            </a:pPr>
            <a:endParaRPr lang="en-US" sz="900" smtClean="0"/>
          </a:p>
          <a:p>
            <a:pPr lvl="1" algn="just" eaLnBrk="1" hangingPunct="1">
              <a:buFontTx/>
              <a:buBlip>
                <a:blip r:embed="rId3"/>
              </a:buBlip>
            </a:pPr>
            <a:r>
              <a:rPr lang="en-US" smtClean="0"/>
              <a:t>Arrays are a way to store and treat collections of items of similar type as a single unit.</a:t>
            </a:r>
          </a:p>
          <a:p>
            <a:pPr lvl="1" algn="just" eaLnBrk="1" hangingPunct="1">
              <a:buFontTx/>
              <a:buBlip>
                <a:blip r:embed="rId3"/>
              </a:buBlip>
            </a:pPr>
            <a:endParaRPr lang="en-US" sz="900" smtClean="0"/>
          </a:p>
          <a:p>
            <a:pPr lvl="1" algn="just" eaLnBrk="1" hangingPunct="1">
              <a:buFontTx/>
              <a:buBlip>
                <a:blip r:embed="rId3"/>
              </a:buBlip>
            </a:pPr>
            <a:r>
              <a:rPr lang="en-US" smtClean="0"/>
              <a:t>An array variable identifier refers to this whole unit and it must be declared using a data type.</a:t>
            </a:r>
          </a:p>
          <a:p>
            <a:pPr lvl="1" algn="just" eaLnBrk="1" hangingPunct="1">
              <a:buFontTx/>
              <a:buBlip>
                <a:blip r:embed="rId3"/>
              </a:buBlip>
            </a:pPr>
            <a:endParaRPr lang="en-US" sz="900" smtClean="0"/>
          </a:p>
          <a:p>
            <a:pPr lvl="1" algn="just" eaLnBrk="1" hangingPunct="1">
              <a:buFontTx/>
              <a:buBlip>
                <a:blip r:embed="rId3"/>
              </a:buBlip>
            </a:pPr>
            <a:r>
              <a:rPr lang="en-US" smtClean="0"/>
              <a:t>Each element within the array must belong to this type.</a:t>
            </a:r>
          </a:p>
          <a:p>
            <a:pPr lvl="1" algn="just" eaLnBrk="1" hangingPunct="1">
              <a:buFontTx/>
              <a:buBlip>
                <a:blip r:embed="rId3"/>
              </a:buBlip>
            </a:pPr>
            <a:endParaRPr lang="en-US" smtClean="0"/>
          </a:p>
        </p:txBody>
      </p:sp>
      <p:sp>
        <p:nvSpPr>
          <p:cNvPr id="10244" name="Slide Number Placeholder 6"/>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2C68040A-A0C6-465A-8C9F-45C0005506E0}" type="slidenum">
              <a:rPr lang="en-US" smtClean="0"/>
              <a:pPr fontAlgn="base">
                <a:spcBef>
                  <a:spcPct val="0"/>
                </a:spcBef>
                <a:spcAft>
                  <a:spcPct val="0"/>
                </a:spcAft>
                <a:defRPr/>
              </a:pPr>
              <a:t>14</a:t>
            </a:fld>
            <a:endParaRPr lang="en-US" smtClean="0"/>
          </a:p>
        </p:txBody>
      </p:sp>
      <p:sp>
        <p:nvSpPr>
          <p:cNvPr id="11269" name="Text Box 2"/>
          <p:cNvSpPr txBox="1">
            <a:spLocks noChangeArrowheads="1"/>
          </p:cNvSpPr>
          <p:nvPr/>
        </p:nvSpPr>
        <p:spPr bwMode="auto">
          <a:xfrm>
            <a:off x="8229600" y="6400800"/>
            <a:ext cx="674688" cy="457200"/>
          </a:xfrm>
          <a:prstGeom prst="rect">
            <a:avLst/>
          </a:prstGeom>
          <a:noFill/>
          <a:ln w="9525">
            <a:noFill/>
            <a:miter lim="800000"/>
            <a:headEnd/>
            <a:tailEnd/>
          </a:ln>
        </p:spPr>
        <p:txBody>
          <a:bodyPr wrap="none">
            <a:spAutoFit/>
          </a:bodyPr>
          <a:lstStyle/>
          <a:p>
            <a:pPr eaLnBrk="0" hangingPunct="0"/>
            <a:r>
              <a:rPr lang="en-US" sz="2400" b="1">
                <a:solidFill>
                  <a:schemeClr val="bg1"/>
                </a:solidFill>
              </a:rPr>
              <a:t>ICT</a:t>
            </a:r>
            <a:endParaRPr lang="en-US" sz="2400">
              <a:solidFill>
                <a:schemeClr val="bg1"/>
              </a:solidFill>
              <a:latin typeface="Comic Sans MS" pitchFamily="66" charset="0"/>
            </a:endParaRPr>
          </a:p>
        </p:txBody>
      </p:sp>
      <p:sp>
        <p:nvSpPr>
          <p:cNvPr id="837635" name="Rectangle 3"/>
          <p:cNvSpPr>
            <a:spLocks noChangeArrowheads="1"/>
          </p:cNvSpPr>
          <p:nvPr/>
        </p:nvSpPr>
        <p:spPr bwMode="auto">
          <a:xfrm>
            <a:off x="685800" y="1828800"/>
            <a:ext cx="8077200" cy="4114800"/>
          </a:xfrm>
          <a:prstGeom prst="rect">
            <a:avLst/>
          </a:prstGeom>
          <a:noFill/>
          <a:ln>
            <a:noFill/>
          </a:ln>
          <a:effectLst/>
          <a:extLst/>
        </p:spPr>
        <p:txBody>
          <a:bodyPr/>
          <a:lstStyle/>
          <a:p>
            <a:pPr marL="342900" indent="-342900" fontAlgn="auto">
              <a:spcBef>
                <a:spcPct val="20000"/>
              </a:spcBef>
              <a:spcAft>
                <a:spcPts val="0"/>
              </a:spcAft>
              <a:buClr>
                <a:srgbClr val="FFFF00"/>
              </a:buClr>
              <a:buSzPct val="80000"/>
              <a:buFont typeface="Wingdings" pitchFamily="2" charset="2"/>
              <a:buChar char="n"/>
              <a:defRPr/>
            </a:pPr>
            <a:endParaRPr lang="en-US" sz="3600" dirty="0">
              <a:solidFill>
                <a:schemeClr val="bg1"/>
              </a:solidFill>
              <a:effectLst>
                <a:outerShdw blurRad="38100" dist="38100" dir="2700000" algn="tl">
                  <a:srgbClr val="000000"/>
                </a:outerShdw>
              </a:effectLst>
              <a:latin typeface="+mn-lt"/>
            </a:endParaRPr>
          </a:p>
        </p:txBody>
      </p:sp>
      <p:sp>
        <p:nvSpPr>
          <p:cNvPr id="11271" name="Text Box 4"/>
          <p:cNvSpPr txBox="1">
            <a:spLocks noChangeArrowheads="1"/>
          </p:cNvSpPr>
          <p:nvPr/>
        </p:nvSpPr>
        <p:spPr bwMode="auto">
          <a:xfrm>
            <a:off x="4327525" y="4232275"/>
            <a:ext cx="184150" cy="457200"/>
          </a:xfrm>
          <a:prstGeom prst="rect">
            <a:avLst/>
          </a:prstGeom>
          <a:noFill/>
          <a:ln w="9525">
            <a:noFill/>
            <a:miter lim="800000"/>
            <a:headEnd/>
            <a:tailEnd/>
          </a:ln>
        </p:spPr>
        <p:txBody>
          <a:bodyPr wrap="none">
            <a:spAutoFit/>
          </a:bodyPr>
          <a:lstStyle/>
          <a:p>
            <a:pPr eaLnBrk="0" hangingPunct="0"/>
            <a:endParaRPr lang="en-US" sz="2400">
              <a:latin typeface="Times New Roman" pitchFamily="18" charset="0"/>
            </a:endParaRPr>
          </a:p>
        </p:txBody>
      </p:sp>
      <p:sp>
        <p:nvSpPr>
          <p:cNvPr id="11272" name="Text Box 6"/>
          <p:cNvSpPr txBox="1">
            <a:spLocks noChangeArrowheads="1"/>
          </p:cNvSpPr>
          <p:nvPr/>
        </p:nvSpPr>
        <p:spPr bwMode="auto">
          <a:xfrm>
            <a:off x="3186113" y="4972050"/>
            <a:ext cx="180975" cy="579438"/>
          </a:xfrm>
          <a:prstGeom prst="rect">
            <a:avLst/>
          </a:prstGeom>
          <a:noFill/>
          <a:ln w="9525">
            <a:noFill/>
            <a:miter lim="800000"/>
            <a:headEnd/>
            <a:tailEnd/>
          </a:ln>
        </p:spPr>
        <p:txBody>
          <a:bodyPr wrap="none" lIns="90000" tIns="46800" rIns="90000" bIns="46800">
            <a:spAutoFit/>
          </a:bodyPr>
          <a:lstStyle/>
          <a:p>
            <a:pPr eaLnBrk="0" hangingPunct="0"/>
            <a:endParaRPr lang="en-US" sz="3200">
              <a:solidFill>
                <a:srgbClr val="FFFFFF"/>
              </a:solidFill>
              <a:latin typeface="Times New Roman" pitchFamily="18" charset="0"/>
            </a:endParaRPr>
          </a:p>
        </p:txBody>
      </p:sp>
      <p:sp>
        <p:nvSpPr>
          <p:cNvPr id="9" name="TextBox 8"/>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ransition>
    <p:sndAc>
      <p:stSnd>
        <p:snd r:embed="rId2" name="breeze.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nodePh="1">
                                  <p:stCondLst>
                                    <p:cond delay="0"/>
                                  </p:stCondLst>
                                  <p:endCondLst>
                                    <p:cond evt="begin" delay="0">
                                      <p:tn val="5"/>
                                    </p:cond>
                                  </p:endCondLst>
                                  <p:childTnLst>
                                    <p:set>
                                      <p:cBhvr>
                                        <p:cTn id="6" dur="1" fill="hold">
                                          <p:stCondLst>
                                            <p:cond delay="0"/>
                                          </p:stCondLst>
                                        </p:cTn>
                                        <p:tgtEl>
                                          <p:spTgt spid="837635">
                                            <p:txEl>
                                              <p:pRg st="0" end="0"/>
                                            </p:txEl>
                                          </p:spTgt>
                                        </p:tgtEl>
                                        <p:attrNameLst>
                                          <p:attrName>style.visibility</p:attrName>
                                        </p:attrNameLst>
                                      </p:cBhvr>
                                      <p:to>
                                        <p:strVal val="visible"/>
                                      </p:to>
                                    </p:set>
                                    <p:anim calcmode="lin" valueType="num">
                                      <p:cBhvr additive="base">
                                        <p:cTn id="7" dur="500" fill="hold"/>
                                        <p:tgtEl>
                                          <p:spTgt spid="83763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37635">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837637">
                                            <p:txEl>
                                              <p:pRg st="0" end="0"/>
                                            </p:txEl>
                                          </p:spTgt>
                                        </p:tgtEl>
                                        <p:attrNameLst>
                                          <p:attrName>style.visibility</p:attrName>
                                        </p:attrNameLst>
                                      </p:cBhvr>
                                      <p:to>
                                        <p:strVal val="visible"/>
                                      </p:to>
                                    </p:set>
                                    <p:anim calcmode="lin" valueType="num">
                                      <p:cBhvr additive="base">
                                        <p:cTn id="12" dur="500" fill="hold"/>
                                        <p:tgtEl>
                                          <p:spTgt spid="837637">
                                            <p:txEl>
                                              <p:pRg st="0" end="0"/>
                                            </p:txEl>
                                          </p:spTgt>
                                        </p:tgtEl>
                                        <p:attrNameLst>
                                          <p:attrName>ppt_x</p:attrName>
                                        </p:attrNameLst>
                                      </p:cBhvr>
                                      <p:tavLst>
                                        <p:tav tm="0">
                                          <p:val>
                                            <p:strVal val="0-#ppt_w/2"/>
                                          </p:val>
                                        </p:tav>
                                        <p:tav tm="100000">
                                          <p:val>
                                            <p:strVal val="#ppt_x"/>
                                          </p:val>
                                        </p:tav>
                                      </p:tavLst>
                                    </p:anim>
                                    <p:anim calcmode="lin" valueType="num">
                                      <p:cBhvr additive="base">
                                        <p:cTn id="13" dur="500" fill="hold"/>
                                        <p:tgtEl>
                                          <p:spTgt spid="83763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837637">
                                            <p:txEl>
                                              <p:pRg st="2" end="2"/>
                                            </p:txEl>
                                          </p:spTgt>
                                        </p:tgtEl>
                                        <p:attrNameLst>
                                          <p:attrName>style.visibility</p:attrName>
                                        </p:attrNameLst>
                                      </p:cBhvr>
                                      <p:to>
                                        <p:strVal val="visible"/>
                                      </p:to>
                                    </p:set>
                                    <p:anim calcmode="lin" valueType="num">
                                      <p:cBhvr additive="base">
                                        <p:cTn id="18" dur="500" fill="hold"/>
                                        <p:tgtEl>
                                          <p:spTgt spid="837637">
                                            <p:txEl>
                                              <p:pRg st="2" end="2"/>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83763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0" fill="hold">
                      <p:stCondLst>
                        <p:cond delay="indefinite"/>
                      </p:stCondLst>
                      <p:childTnLst>
                        <p:par>
                          <p:cTn id="21" fill="hold" nodeType="after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837637">
                                            <p:txEl>
                                              <p:pRg st="4" end="4"/>
                                            </p:txEl>
                                          </p:spTgt>
                                        </p:tgtEl>
                                        <p:attrNameLst>
                                          <p:attrName>style.visibility</p:attrName>
                                        </p:attrNameLst>
                                      </p:cBhvr>
                                      <p:to>
                                        <p:strVal val="visible"/>
                                      </p:to>
                                    </p:set>
                                    <p:anim calcmode="lin" valueType="num">
                                      <p:cBhvr additive="base">
                                        <p:cTn id="24" dur="500" fill="hold"/>
                                        <p:tgtEl>
                                          <p:spTgt spid="837637">
                                            <p:txEl>
                                              <p:pRg st="4" end="4"/>
                                            </p:txEl>
                                          </p:spTgt>
                                        </p:tgtEl>
                                        <p:attrNameLst>
                                          <p:attrName>ppt_x</p:attrName>
                                        </p:attrNameLst>
                                      </p:cBhvr>
                                      <p:tavLst>
                                        <p:tav tm="0">
                                          <p:val>
                                            <p:strVal val="0-#ppt_w/2"/>
                                          </p:val>
                                        </p:tav>
                                        <p:tav tm="100000">
                                          <p:val>
                                            <p:strVal val="#ppt_x"/>
                                          </p:val>
                                        </p:tav>
                                      </p:tavLst>
                                    </p:anim>
                                    <p:anim calcmode="lin" valueType="num">
                                      <p:cBhvr additive="base">
                                        <p:cTn id="25" dur="500" fill="hold"/>
                                        <p:tgtEl>
                                          <p:spTgt spid="83763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6" fill="hold">
                      <p:stCondLst>
                        <p:cond delay="indefinite"/>
                      </p:stCondLst>
                      <p:childTnLst>
                        <p:par>
                          <p:cTn id="27" fill="hold" nodeType="afterGroup">
                            <p:stCondLst>
                              <p:cond delay="0"/>
                            </p:stCondLst>
                            <p:childTnLst>
                              <p:par>
                                <p:cTn id="28" presetID="2" presetClass="entr" presetSubtype="8" fill="hold" grpId="0" nodeType="clickEffect">
                                  <p:stCondLst>
                                    <p:cond delay="0"/>
                                  </p:stCondLst>
                                  <p:childTnLst>
                                    <p:set>
                                      <p:cBhvr>
                                        <p:cTn id="29" dur="1" fill="hold">
                                          <p:stCondLst>
                                            <p:cond delay="0"/>
                                          </p:stCondLst>
                                        </p:cTn>
                                        <p:tgtEl>
                                          <p:spTgt spid="837637">
                                            <p:txEl>
                                              <p:pRg st="6" end="6"/>
                                            </p:txEl>
                                          </p:spTgt>
                                        </p:tgtEl>
                                        <p:attrNameLst>
                                          <p:attrName>style.visibility</p:attrName>
                                        </p:attrNameLst>
                                      </p:cBhvr>
                                      <p:to>
                                        <p:strVal val="visible"/>
                                      </p:to>
                                    </p:set>
                                    <p:anim calcmode="lin" valueType="num">
                                      <p:cBhvr additive="base">
                                        <p:cTn id="30" dur="500" fill="hold"/>
                                        <p:tgtEl>
                                          <p:spTgt spid="837637">
                                            <p:txEl>
                                              <p:pRg st="6" end="6"/>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837637">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7637" grpId="0" build="p" bldLvl="2" autoUpdateAnimBg="0"/>
      <p:bldP spid="837635" grpId="0" build="p" bldLvl="2"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en-GB"/>
              <a:t>Arrays</a:t>
            </a:r>
          </a:p>
        </p:txBody>
      </p:sp>
      <p:sp>
        <p:nvSpPr>
          <p:cNvPr id="62467" name="Rectangle 3"/>
          <p:cNvSpPr>
            <a:spLocks noGrp="1" noChangeArrowheads="1"/>
          </p:cNvSpPr>
          <p:nvPr>
            <p:ph type="body" idx="1"/>
          </p:nvPr>
        </p:nvSpPr>
        <p:spPr/>
        <p:txBody>
          <a:bodyPr/>
          <a:lstStyle/>
          <a:p>
            <a:r>
              <a:rPr lang="en-GB" sz="2400" dirty="0" smtClean="0"/>
              <a:t>An </a:t>
            </a:r>
            <a:r>
              <a:rPr lang="en-GB" sz="2400" dirty="0"/>
              <a:t>array is a list of similar things</a:t>
            </a:r>
          </a:p>
          <a:p>
            <a:r>
              <a:rPr lang="en-GB" sz="2400" dirty="0"/>
              <a:t>An array has a fixed:</a:t>
            </a:r>
          </a:p>
          <a:p>
            <a:pPr lvl="1"/>
            <a:r>
              <a:rPr lang="en-GB" sz="2400" dirty="0"/>
              <a:t>name</a:t>
            </a:r>
          </a:p>
          <a:p>
            <a:pPr lvl="1"/>
            <a:r>
              <a:rPr lang="en-GB" sz="2400" dirty="0"/>
              <a:t>type</a:t>
            </a:r>
          </a:p>
          <a:p>
            <a:pPr lvl="1"/>
            <a:r>
              <a:rPr lang="en-GB" sz="2400" dirty="0"/>
              <a:t>length</a:t>
            </a:r>
          </a:p>
          <a:p>
            <a:r>
              <a:rPr lang="en-GB" sz="2400" dirty="0"/>
              <a:t>These must be declared when the array is created.</a:t>
            </a:r>
          </a:p>
          <a:p>
            <a:r>
              <a:rPr lang="en-GB" sz="2400" dirty="0"/>
              <a:t>Arrays sizes cannot be changed during the execution of the code</a:t>
            </a:r>
            <a:endParaRPr lang="en-GB" sz="2800" dirty="0"/>
          </a:p>
        </p:txBody>
      </p:sp>
      <p:sp>
        <p:nvSpPr>
          <p:cNvPr id="4" name="TextBox 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extLst>
      <p:ext uri="{BB962C8B-B14F-4D97-AF65-F5344CB8AC3E}">
        <p14:creationId xmlns:p14="http://schemas.microsoft.com/office/powerpoint/2010/main" val="19129412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38661" name="Rectangle 5"/>
          <p:cNvSpPr>
            <a:spLocks noGrp="1" noChangeArrowheads="1"/>
          </p:cNvSpPr>
          <p:nvPr>
            <p:ph type="title"/>
          </p:nvPr>
        </p:nvSpPr>
        <p:spPr>
          <a:xfrm>
            <a:off x="100013" y="117475"/>
            <a:ext cx="9043987" cy="720725"/>
          </a:xfrm>
        </p:spPr>
        <p:txBody>
          <a:bodyPr/>
          <a:lstStyle/>
          <a:p>
            <a:pPr eaLnBrk="1" fontAlgn="auto" hangingPunct="1">
              <a:spcAft>
                <a:spcPts val="0"/>
              </a:spcAft>
              <a:defRPr/>
            </a:pPr>
            <a:r>
              <a:rPr lang="en-US">
                <a:solidFill>
                  <a:schemeClr val="tx2">
                    <a:satMod val="200000"/>
                  </a:schemeClr>
                </a:solidFill>
              </a:rPr>
              <a:t>Arrays…….</a:t>
            </a:r>
          </a:p>
        </p:txBody>
      </p:sp>
      <p:sp>
        <p:nvSpPr>
          <p:cNvPr id="838662" name="Rectangle 6"/>
          <p:cNvSpPr>
            <a:spLocks noGrp="1" noChangeArrowheads="1"/>
          </p:cNvSpPr>
          <p:nvPr>
            <p:ph type="body" sz="half" idx="1"/>
          </p:nvPr>
        </p:nvSpPr>
        <p:spPr>
          <a:xfrm>
            <a:off x="457200" y="1600200"/>
            <a:ext cx="6858000" cy="4800600"/>
          </a:xfrm>
        </p:spPr>
        <p:txBody>
          <a:bodyPr lIns="90488" tIns="44450" rIns="90488" bIns="44450"/>
          <a:lstStyle/>
          <a:p>
            <a:pPr algn="just" eaLnBrk="1" hangingPunct="1">
              <a:buClr>
                <a:schemeClr val="tx1"/>
              </a:buClr>
            </a:pPr>
            <a:r>
              <a:rPr lang="en-US" sz="2800" b="1" dirty="0" smtClean="0"/>
              <a:t>Arrays</a:t>
            </a:r>
          </a:p>
          <a:p>
            <a:pPr lvl="1" algn="just" eaLnBrk="1" hangingPunct="1">
              <a:buFontTx/>
              <a:buNone/>
            </a:pPr>
            <a:endParaRPr lang="en-US" sz="700" dirty="0" smtClean="0"/>
          </a:p>
          <a:p>
            <a:pPr lvl="1" algn="just" eaLnBrk="1" hangingPunct="1"/>
            <a:r>
              <a:rPr lang="en-US" sz="2400" dirty="0" smtClean="0"/>
              <a:t>Individual items within an array are referenced using the array name and an index value. </a:t>
            </a:r>
            <a:endParaRPr lang="en-US" sz="2000" dirty="0" smtClean="0"/>
          </a:p>
          <a:p>
            <a:pPr lvl="1" algn="just" eaLnBrk="1" hangingPunct="1">
              <a:buFontTx/>
              <a:buNone/>
            </a:pPr>
            <a:endParaRPr lang="en-US" sz="2000" dirty="0" smtClean="0"/>
          </a:p>
        </p:txBody>
      </p:sp>
      <p:sp>
        <p:nvSpPr>
          <p:cNvPr id="11268" name="Slide Number Placeholder 6"/>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D3481729-877E-4D10-89AC-780BEA1E2374}" type="slidenum">
              <a:rPr lang="en-US" smtClean="0"/>
              <a:pPr fontAlgn="base">
                <a:spcBef>
                  <a:spcPct val="0"/>
                </a:spcBef>
                <a:spcAft>
                  <a:spcPct val="0"/>
                </a:spcAft>
                <a:defRPr/>
              </a:pPr>
              <a:t>16</a:t>
            </a:fld>
            <a:endParaRPr lang="en-US" smtClean="0"/>
          </a:p>
        </p:txBody>
      </p:sp>
      <p:sp>
        <p:nvSpPr>
          <p:cNvPr id="12293" name="Text Box 2"/>
          <p:cNvSpPr txBox="1">
            <a:spLocks noChangeArrowheads="1"/>
          </p:cNvSpPr>
          <p:nvPr/>
        </p:nvSpPr>
        <p:spPr bwMode="auto">
          <a:xfrm>
            <a:off x="8229600" y="6400800"/>
            <a:ext cx="674688" cy="457200"/>
          </a:xfrm>
          <a:prstGeom prst="rect">
            <a:avLst/>
          </a:prstGeom>
          <a:noFill/>
          <a:ln w="9525">
            <a:noFill/>
            <a:miter lim="800000"/>
            <a:headEnd/>
            <a:tailEnd/>
          </a:ln>
        </p:spPr>
        <p:txBody>
          <a:bodyPr wrap="none">
            <a:spAutoFit/>
          </a:bodyPr>
          <a:lstStyle/>
          <a:p>
            <a:pPr eaLnBrk="0" hangingPunct="0"/>
            <a:r>
              <a:rPr lang="en-US" sz="2400" b="1">
                <a:solidFill>
                  <a:schemeClr val="bg1"/>
                </a:solidFill>
              </a:rPr>
              <a:t>ICT</a:t>
            </a:r>
            <a:endParaRPr lang="en-US" sz="2400">
              <a:solidFill>
                <a:schemeClr val="bg1"/>
              </a:solidFill>
              <a:latin typeface="Comic Sans MS" pitchFamily="66" charset="0"/>
            </a:endParaRPr>
          </a:p>
        </p:txBody>
      </p:sp>
      <p:sp>
        <p:nvSpPr>
          <p:cNvPr id="838659" name="Rectangle 3"/>
          <p:cNvSpPr>
            <a:spLocks noChangeArrowheads="1"/>
          </p:cNvSpPr>
          <p:nvPr/>
        </p:nvSpPr>
        <p:spPr bwMode="auto">
          <a:xfrm>
            <a:off x="685800" y="1828800"/>
            <a:ext cx="8077200" cy="4114800"/>
          </a:xfrm>
          <a:prstGeom prst="rect">
            <a:avLst/>
          </a:prstGeom>
          <a:noFill/>
          <a:ln>
            <a:noFill/>
          </a:ln>
          <a:effectLst/>
          <a:extLst/>
        </p:spPr>
        <p:txBody>
          <a:bodyPr/>
          <a:lstStyle/>
          <a:p>
            <a:pPr marL="342900" indent="-342900" fontAlgn="auto">
              <a:spcBef>
                <a:spcPct val="20000"/>
              </a:spcBef>
              <a:spcAft>
                <a:spcPts val="0"/>
              </a:spcAft>
              <a:buClr>
                <a:schemeClr val="hlink"/>
              </a:buClr>
              <a:buSzPct val="80000"/>
              <a:buFont typeface="Wingdings" pitchFamily="2" charset="2"/>
              <a:buChar char="n"/>
              <a:defRPr/>
            </a:pPr>
            <a:endParaRPr lang="en-US" sz="3600">
              <a:solidFill>
                <a:schemeClr val="bg1"/>
              </a:solidFill>
              <a:effectLst>
                <a:outerShdw blurRad="38100" dist="38100" dir="2700000" algn="tl">
                  <a:srgbClr val="000000"/>
                </a:outerShdw>
              </a:effectLst>
              <a:latin typeface="+mn-lt"/>
            </a:endParaRPr>
          </a:p>
        </p:txBody>
      </p:sp>
      <p:sp>
        <p:nvSpPr>
          <p:cNvPr id="12295" name="Text Box 4"/>
          <p:cNvSpPr txBox="1">
            <a:spLocks noChangeArrowheads="1"/>
          </p:cNvSpPr>
          <p:nvPr/>
        </p:nvSpPr>
        <p:spPr bwMode="auto">
          <a:xfrm>
            <a:off x="4327525" y="4232275"/>
            <a:ext cx="184150" cy="457200"/>
          </a:xfrm>
          <a:prstGeom prst="rect">
            <a:avLst/>
          </a:prstGeom>
          <a:noFill/>
          <a:ln w="9525">
            <a:noFill/>
            <a:miter lim="800000"/>
            <a:headEnd/>
            <a:tailEnd/>
          </a:ln>
        </p:spPr>
        <p:txBody>
          <a:bodyPr wrap="none">
            <a:spAutoFit/>
          </a:bodyPr>
          <a:lstStyle/>
          <a:p>
            <a:pPr eaLnBrk="0" hangingPunct="0"/>
            <a:endParaRPr lang="en-US" sz="2400">
              <a:latin typeface="Times New Roman" pitchFamily="18" charset="0"/>
            </a:endParaRPr>
          </a:p>
        </p:txBody>
      </p:sp>
      <p:sp>
        <p:nvSpPr>
          <p:cNvPr id="12296" name="Text Box 7"/>
          <p:cNvSpPr txBox="1">
            <a:spLocks noChangeArrowheads="1"/>
          </p:cNvSpPr>
          <p:nvPr/>
        </p:nvSpPr>
        <p:spPr bwMode="auto">
          <a:xfrm>
            <a:off x="3186113" y="4972050"/>
            <a:ext cx="180975" cy="579438"/>
          </a:xfrm>
          <a:prstGeom prst="rect">
            <a:avLst/>
          </a:prstGeom>
          <a:noFill/>
          <a:ln w="9525">
            <a:noFill/>
            <a:miter lim="800000"/>
            <a:headEnd/>
            <a:tailEnd/>
          </a:ln>
        </p:spPr>
        <p:txBody>
          <a:bodyPr wrap="none" lIns="90000" tIns="46800" rIns="90000" bIns="46800">
            <a:spAutoFit/>
          </a:bodyPr>
          <a:lstStyle/>
          <a:p>
            <a:pPr eaLnBrk="0" hangingPunct="0"/>
            <a:endParaRPr lang="en-US" sz="3200">
              <a:solidFill>
                <a:srgbClr val="FFFFFF"/>
              </a:solidFill>
              <a:latin typeface="Times New Roman" pitchFamily="18" charset="0"/>
            </a:endParaRPr>
          </a:p>
        </p:txBody>
      </p:sp>
      <p:grpSp>
        <p:nvGrpSpPr>
          <p:cNvPr id="2" name="Group 8"/>
          <p:cNvGrpSpPr>
            <a:grpSpLocks/>
          </p:cNvGrpSpPr>
          <p:nvPr/>
        </p:nvGrpSpPr>
        <p:grpSpPr bwMode="auto">
          <a:xfrm>
            <a:off x="611188" y="3154363"/>
            <a:ext cx="8043862" cy="3125787"/>
            <a:chOff x="-95" y="2131"/>
            <a:chExt cx="5067" cy="1969"/>
          </a:xfrm>
        </p:grpSpPr>
        <p:sp>
          <p:nvSpPr>
            <p:cNvPr id="12298" name="Text Box 9"/>
            <p:cNvSpPr txBox="1">
              <a:spLocks noChangeArrowheads="1"/>
            </p:cNvSpPr>
            <p:nvPr/>
          </p:nvSpPr>
          <p:spPr bwMode="auto">
            <a:xfrm>
              <a:off x="3686" y="2976"/>
              <a:ext cx="308" cy="370"/>
            </a:xfrm>
            <a:prstGeom prst="rect">
              <a:avLst/>
            </a:prstGeom>
            <a:solidFill>
              <a:schemeClr val="bg1">
                <a:lumMod val="75000"/>
              </a:schemeClr>
            </a:solidFill>
            <a:ln w="63500">
              <a:solidFill>
                <a:schemeClr val="accent2"/>
              </a:solidFill>
              <a:miter lim="800000"/>
              <a:headEnd/>
              <a:tailEnd/>
            </a:ln>
          </p:spPr>
          <p:txBody>
            <a:bodyPr wrap="none" lIns="90000" tIns="46800" rIns="90000" bIns="46800">
              <a:spAutoFit/>
            </a:bodyPr>
            <a:lstStyle/>
            <a:p>
              <a:pPr eaLnBrk="0" hangingPunct="0"/>
              <a:r>
                <a:rPr lang="en-US" sz="3200" b="1">
                  <a:latin typeface="Times New Roman" pitchFamily="18" charset="0"/>
                </a:rPr>
                <a:t> 3</a:t>
              </a:r>
            </a:p>
          </p:txBody>
        </p:sp>
        <p:grpSp>
          <p:nvGrpSpPr>
            <p:cNvPr id="3" name="Group 10"/>
            <p:cNvGrpSpPr>
              <a:grpSpLocks/>
            </p:cNvGrpSpPr>
            <p:nvPr/>
          </p:nvGrpSpPr>
          <p:grpSpPr bwMode="auto">
            <a:xfrm>
              <a:off x="-95" y="2131"/>
              <a:ext cx="5067" cy="1969"/>
              <a:chOff x="-95" y="2131"/>
              <a:chExt cx="5067" cy="1969"/>
            </a:xfrm>
          </p:grpSpPr>
          <p:grpSp>
            <p:nvGrpSpPr>
              <p:cNvPr id="4" name="Group 11"/>
              <p:cNvGrpSpPr>
                <a:grpSpLocks/>
              </p:cNvGrpSpPr>
              <p:nvPr/>
            </p:nvGrpSpPr>
            <p:grpSpPr bwMode="auto">
              <a:xfrm>
                <a:off x="336" y="2131"/>
                <a:ext cx="4636" cy="1647"/>
                <a:chOff x="336" y="2131"/>
                <a:chExt cx="4636" cy="1647"/>
              </a:xfrm>
            </p:grpSpPr>
            <p:grpSp>
              <p:nvGrpSpPr>
                <p:cNvPr id="5" name="Group 12"/>
                <p:cNvGrpSpPr>
                  <a:grpSpLocks/>
                </p:cNvGrpSpPr>
                <p:nvPr/>
              </p:nvGrpSpPr>
              <p:grpSpPr bwMode="auto">
                <a:xfrm>
                  <a:off x="2006" y="2976"/>
                  <a:ext cx="2334" cy="370"/>
                  <a:chOff x="2006" y="2976"/>
                  <a:chExt cx="2334" cy="370"/>
                </a:xfrm>
              </p:grpSpPr>
              <p:sp>
                <p:nvSpPr>
                  <p:cNvPr id="12317" name="Text Box 13"/>
                  <p:cNvSpPr txBox="1">
                    <a:spLocks noChangeArrowheads="1"/>
                  </p:cNvSpPr>
                  <p:nvPr/>
                </p:nvSpPr>
                <p:spPr bwMode="auto">
                  <a:xfrm>
                    <a:off x="2342" y="2976"/>
                    <a:ext cx="308" cy="370"/>
                  </a:xfrm>
                  <a:prstGeom prst="rect">
                    <a:avLst/>
                  </a:prstGeom>
                  <a:solidFill>
                    <a:schemeClr val="bg1">
                      <a:lumMod val="75000"/>
                    </a:schemeClr>
                  </a:solidFill>
                  <a:ln w="63500">
                    <a:solidFill>
                      <a:schemeClr val="accent2"/>
                    </a:solidFill>
                    <a:miter lim="800000"/>
                    <a:headEnd/>
                    <a:tailEnd/>
                  </a:ln>
                </p:spPr>
                <p:txBody>
                  <a:bodyPr wrap="none" lIns="90000" tIns="46800" rIns="90000" bIns="46800">
                    <a:spAutoFit/>
                  </a:bodyPr>
                  <a:lstStyle/>
                  <a:p>
                    <a:pPr eaLnBrk="0" hangingPunct="0"/>
                    <a:r>
                      <a:rPr lang="en-US" sz="3200" b="1">
                        <a:latin typeface="Times New Roman" pitchFamily="18" charset="0"/>
                      </a:rPr>
                      <a:t> 1</a:t>
                    </a:r>
                  </a:p>
                </p:txBody>
              </p:sp>
              <p:sp>
                <p:nvSpPr>
                  <p:cNvPr id="12318" name="Text Box 14"/>
                  <p:cNvSpPr txBox="1">
                    <a:spLocks noChangeArrowheads="1"/>
                  </p:cNvSpPr>
                  <p:nvPr/>
                </p:nvSpPr>
                <p:spPr bwMode="auto">
                  <a:xfrm>
                    <a:off x="2678" y="2976"/>
                    <a:ext cx="308" cy="370"/>
                  </a:xfrm>
                  <a:prstGeom prst="rect">
                    <a:avLst/>
                  </a:prstGeom>
                  <a:solidFill>
                    <a:schemeClr val="bg1">
                      <a:lumMod val="75000"/>
                    </a:schemeClr>
                  </a:solidFill>
                  <a:ln w="63500">
                    <a:solidFill>
                      <a:schemeClr val="accent2"/>
                    </a:solidFill>
                    <a:miter lim="800000"/>
                    <a:headEnd/>
                    <a:tailEnd/>
                  </a:ln>
                </p:spPr>
                <p:txBody>
                  <a:bodyPr wrap="none" lIns="90000" tIns="46800" rIns="90000" bIns="46800">
                    <a:spAutoFit/>
                  </a:bodyPr>
                  <a:lstStyle/>
                  <a:p>
                    <a:pPr eaLnBrk="0" hangingPunct="0"/>
                    <a:r>
                      <a:rPr lang="en-US" sz="3200" b="1">
                        <a:latin typeface="Times New Roman" pitchFamily="18" charset="0"/>
                      </a:rPr>
                      <a:t> 2</a:t>
                    </a:r>
                  </a:p>
                </p:txBody>
              </p:sp>
              <p:sp>
                <p:nvSpPr>
                  <p:cNvPr id="12319" name="Text Box 15"/>
                  <p:cNvSpPr txBox="1">
                    <a:spLocks noChangeArrowheads="1"/>
                  </p:cNvSpPr>
                  <p:nvPr/>
                </p:nvSpPr>
                <p:spPr bwMode="auto">
                  <a:xfrm>
                    <a:off x="3014" y="2976"/>
                    <a:ext cx="308" cy="370"/>
                  </a:xfrm>
                  <a:prstGeom prst="rect">
                    <a:avLst/>
                  </a:prstGeom>
                  <a:solidFill>
                    <a:schemeClr val="bg1">
                      <a:lumMod val="75000"/>
                    </a:schemeClr>
                  </a:solidFill>
                  <a:ln w="63500">
                    <a:solidFill>
                      <a:schemeClr val="accent2"/>
                    </a:solidFill>
                    <a:miter lim="800000"/>
                    <a:headEnd/>
                    <a:tailEnd/>
                  </a:ln>
                </p:spPr>
                <p:txBody>
                  <a:bodyPr wrap="none" lIns="90000" tIns="46800" rIns="90000" bIns="46800">
                    <a:spAutoFit/>
                  </a:bodyPr>
                  <a:lstStyle/>
                  <a:p>
                    <a:pPr eaLnBrk="0" hangingPunct="0"/>
                    <a:r>
                      <a:rPr lang="en-US" sz="3200" b="1">
                        <a:latin typeface="Times New Roman" pitchFamily="18" charset="0"/>
                      </a:rPr>
                      <a:t> 6</a:t>
                    </a:r>
                  </a:p>
                </p:txBody>
              </p:sp>
              <p:sp>
                <p:nvSpPr>
                  <p:cNvPr id="12320" name="Text Box 16"/>
                  <p:cNvSpPr txBox="1">
                    <a:spLocks noChangeArrowheads="1"/>
                  </p:cNvSpPr>
                  <p:nvPr/>
                </p:nvSpPr>
                <p:spPr bwMode="auto">
                  <a:xfrm>
                    <a:off x="3350" y="2976"/>
                    <a:ext cx="308" cy="370"/>
                  </a:xfrm>
                  <a:prstGeom prst="rect">
                    <a:avLst/>
                  </a:prstGeom>
                  <a:solidFill>
                    <a:schemeClr val="bg1">
                      <a:lumMod val="75000"/>
                    </a:schemeClr>
                  </a:solidFill>
                  <a:ln w="63500">
                    <a:solidFill>
                      <a:schemeClr val="accent2"/>
                    </a:solidFill>
                    <a:miter lim="800000"/>
                    <a:headEnd/>
                    <a:tailEnd/>
                  </a:ln>
                </p:spPr>
                <p:txBody>
                  <a:bodyPr wrap="none" lIns="90000" tIns="46800" rIns="90000" bIns="46800">
                    <a:spAutoFit/>
                  </a:bodyPr>
                  <a:lstStyle/>
                  <a:p>
                    <a:pPr eaLnBrk="0" hangingPunct="0"/>
                    <a:r>
                      <a:rPr lang="en-US" sz="3200" b="1">
                        <a:latin typeface="Times New Roman" pitchFamily="18" charset="0"/>
                      </a:rPr>
                      <a:t> 8</a:t>
                    </a:r>
                  </a:p>
                </p:txBody>
              </p:sp>
              <p:sp>
                <p:nvSpPr>
                  <p:cNvPr id="12321" name="Text Box 17"/>
                  <p:cNvSpPr txBox="1">
                    <a:spLocks noChangeArrowheads="1"/>
                  </p:cNvSpPr>
                  <p:nvPr/>
                </p:nvSpPr>
                <p:spPr bwMode="auto">
                  <a:xfrm>
                    <a:off x="2006" y="2976"/>
                    <a:ext cx="308" cy="370"/>
                  </a:xfrm>
                  <a:prstGeom prst="rect">
                    <a:avLst/>
                  </a:prstGeom>
                  <a:solidFill>
                    <a:schemeClr val="bg1">
                      <a:lumMod val="75000"/>
                    </a:schemeClr>
                  </a:solidFill>
                  <a:ln w="63500">
                    <a:solidFill>
                      <a:schemeClr val="accent2"/>
                    </a:solidFill>
                    <a:miter lim="800000"/>
                    <a:headEnd/>
                    <a:tailEnd/>
                  </a:ln>
                </p:spPr>
                <p:txBody>
                  <a:bodyPr wrap="none" lIns="90000" tIns="46800" rIns="90000" bIns="46800">
                    <a:spAutoFit/>
                  </a:bodyPr>
                  <a:lstStyle/>
                  <a:p>
                    <a:pPr eaLnBrk="0" hangingPunct="0"/>
                    <a:r>
                      <a:rPr lang="en-US" sz="3200" b="1">
                        <a:latin typeface="Times New Roman" pitchFamily="18" charset="0"/>
                      </a:rPr>
                      <a:t> 5</a:t>
                    </a:r>
                  </a:p>
                </p:txBody>
              </p:sp>
              <p:sp>
                <p:nvSpPr>
                  <p:cNvPr id="12322" name="Text Box 18"/>
                  <p:cNvSpPr txBox="1">
                    <a:spLocks noChangeArrowheads="1"/>
                  </p:cNvSpPr>
                  <p:nvPr/>
                </p:nvSpPr>
                <p:spPr bwMode="auto">
                  <a:xfrm>
                    <a:off x="4032" y="2976"/>
                    <a:ext cx="308" cy="370"/>
                  </a:xfrm>
                  <a:prstGeom prst="rect">
                    <a:avLst/>
                  </a:prstGeom>
                  <a:solidFill>
                    <a:schemeClr val="bg1">
                      <a:lumMod val="75000"/>
                    </a:schemeClr>
                  </a:solidFill>
                  <a:ln w="63500">
                    <a:solidFill>
                      <a:schemeClr val="accent2"/>
                    </a:solidFill>
                    <a:miter lim="800000"/>
                    <a:headEnd/>
                    <a:tailEnd/>
                  </a:ln>
                </p:spPr>
                <p:txBody>
                  <a:bodyPr wrap="none" lIns="90000" tIns="46800" rIns="90000" bIns="46800">
                    <a:spAutoFit/>
                  </a:bodyPr>
                  <a:lstStyle/>
                  <a:p>
                    <a:pPr eaLnBrk="0" hangingPunct="0"/>
                    <a:r>
                      <a:rPr lang="en-US" sz="3200" b="1">
                        <a:latin typeface="Times New Roman" pitchFamily="18" charset="0"/>
                      </a:rPr>
                      <a:t> 9</a:t>
                    </a:r>
                  </a:p>
                </p:txBody>
              </p:sp>
            </p:grpSp>
            <p:sp>
              <p:nvSpPr>
                <p:cNvPr id="12303" name="Line 19"/>
                <p:cNvSpPr>
                  <a:spLocks noChangeShapeType="1"/>
                </p:cNvSpPr>
                <p:nvPr/>
              </p:nvSpPr>
              <p:spPr bwMode="auto">
                <a:xfrm flipH="1">
                  <a:off x="2515" y="2437"/>
                  <a:ext cx="1248" cy="632"/>
                </a:xfrm>
                <a:prstGeom prst="line">
                  <a:avLst/>
                </a:prstGeom>
                <a:noFill/>
                <a:ln w="63500">
                  <a:solidFill>
                    <a:srgbClr val="FF3300"/>
                  </a:solidFill>
                  <a:round/>
                  <a:headEnd/>
                  <a:tailEnd type="triangle" w="med" len="med"/>
                </a:ln>
              </p:spPr>
              <p:txBody>
                <a:bodyPr lIns="90000" tIns="46800" rIns="90000" bIns="46800" anchor="ctr">
                  <a:spAutoFit/>
                </a:bodyPr>
                <a:lstStyle/>
                <a:p>
                  <a:endParaRPr lang="en-US"/>
                </a:p>
              </p:txBody>
            </p:sp>
            <p:sp>
              <p:nvSpPr>
                <p:cNvPr id="12304" name="Line 20"/>
                <p:cNvSpPr>
                  <a:spLocks noChangeShapeType="1"/>
                </p:cNvSpPr>
                <p:nvPr/>
              </p:nvSpPr>
              <p:spPr bwMode="auto">
                <a:xfrm rot="759032" flipH="1">
                  <a:off x="3260" y="2471"/>
                  <a:ext cx="480" cy="661"/>
                </a:xfrm>
                <a:prstGeom prst="line">
                  <a:avLst/>
                </a:prstGeom>
                <a:noFill/>
                <a:ln w="63500">
                  <a:solidFill>
                    <a:srgbClr val="FF3300"/>
                  </a:solidFill>
                  <a:round/>
                  <a:headEnd/>
                  <a:tailEnd type="triangle" w="med" len="med"/>
                </a:ln>
              </p:spPr>
              <p:txBody>
                <a:bodyPr lIns="90000" tIns="46800" rIns="90000" bIns="46800" anchor="ctr">
                  <a:spAutoFit/>
                </a:bodyPr>
                <a:lstStyle/>
                <a:p>
                  <a:endParaRPr lang="en-US"/>
                </a:p>
              </p:txBody>
            </p:sp>
            <p:sp>
              <p:nvSpPr>
                <p:cNvPr id="12305" name="Text Box 21"/>
                <p:cNvSpPr txBox="1">
                  <a:spLocks noChangeArrowheads="1"/>
                </p:cNvSpPr>
                <p:nvPr/>
              </p:nvSpPr>
              <p:spPr bwMode="auto">
                <a:xfrm>
                  <a:off x="3866" y="2131"/>
                  <a:ext cx="1106" cy="370"/>
                </a:xfrm>
                <a:prstGeom prst="rect">
                  <a:avLst/>
                </a:prstGeom>
                <a:noFill/>
                <a:ln w="9525">
                  <a:noFill/>
                  <a:miter lim="800000"/>
                  <a:headEnd/>
                  <a:tailEnd/>
                </a:ln>
              </p:spPr>
              <p:txBody>
                <a:bodyPr wrap="none" lIns="90000" tIns="46800" rIns="90000" bIns="46800">
                  <a:spAutoFit/>
                </a:bodyPr>
                <a:lstStyle/>
                <a:p>
                  <a:pPr eaLnBrk="0" hangingPunct="0"/>
                  <a:r>
                    <a:rPr lang="en-US" sz="3200" b="1" i="1" dirty="0">
                      <a:latin typeface="Times New Roman" pitchFamily="18" charset="0"/>
                    </a:rPr>
                    <a:t>Elements</a:t>
                  </a:r>
                </a:p>
              </p:txBody>
            </p:sp>
            <p:sp>
              <p:nvSpPr>
                <p:cNvPr id="12306" name="Line 22"/>
                <p:cNvSpPr>
                  <a:spLocks noChangeShapeType="1"/>
                </p:cNvSpPr>
                <p:nvPr/>
              </p:nvSpPr>
              <p:spPr bwMode="auto">
                <a:xfrm rot="19845904" flipH="1">
                  <a:off x="3660" y="2610"/>
                  <a:ext cx="432" cy="432"/>
                </a:xfrm>
                <a:prstGeom prst="line">
                  <a:avLst/>
                </a:prstGeom>
                <a:noFill/>
                <a:ln w="63500">
                  <a:solidFill>
                    <a:srgbClr val="FF3300"/>
                  </a:solidFill>
                  <a:round/>
                  <a:headEnd/>
                  <a:tailEnd type="triangle" w="med" len="med"/>
                </a:ln>
              </p:spPr>
              <p:txBody>
                <a:bodyPr wrap="none" lIns="90000" tIns="46800" rIns="90000" bIns="46800" anchor="ctr">
                  <a:spAutoFit/>
                </a:bodyPr>
                <a:lstStyle/>
                <a:p>
                  <a:endParaRPr lang="en-US"/>
                </a:p>
              </p:txBody>
            </p:sp>
            <p:sp>
              <p:nvSpPr>
                <p:cNvPr id="12307" name="Text Box 23"/>
                <p:cNvSpPr txBox="1">
                  <a:spLocks noChangeArrowheads="1"/>
                </p:cNvSpPr>
                <p:nvPr/>
              </p:nvSpPr>
              <p:spPr bwMode="auto">
                <a:xfrm>
                  <a:off x="2446" y="3408"/>
                  <a:ext cx="244" cy="370"/>
                </a:xfrm>
                <a:prstGeom prst="rect">
                  <a:avLst/>
                </a:prstGeom>
                <a:noFill/>
                <a:ln w="9525">
                  <a:noFill/>
                  <a:miter lim="800000"/>
                  <a:headEnd/>
                  <a:tailEnd/>
                </a:ln>
              </p:spPr>
              <p:txBody>
                <a:bodyPr wrap="none" lIns="90000" tIns="46800" rIns="90000" bIns="46800">
                  <a:spAutoFit/>
                </a:bodyPr>
                <a:lstStyle/>
                <a:p>
                  <a:pPr eaLnBrk="0" hangingPunct="0"/>
                  <a:r>
                    <a:rPr lang="en-US" sz="3200">
                      <a:latin typeface="Times New Roman" pitchFamily="18" charset="0"/>
                    </a:rPr>
                    <a:t>1</a:t>
                  </a:r>
                </a:p>
              </p:txBody>
            </p:sp>
            <p:sp>
              <p:nvSpPr>
                <p:cNvPr id="12309" name="Text Box 25"/>
                <p:cNvSpPr txBox="1">
                  <a:spLocks noChangeArrowheads="1"/>
                </p:cNvSpPr>
                <p:nvPr/>
              </p:nvSpPr>
              <p:spPr bwMode="auto">
                <a:xfrm>
                  <a:off x="336" y="2928"/>
                  <a:ext cx="790" cy="370"/>
                </a:xfrm>
                <a:prstGeom prst="rect">
                  <a:avLst/>
                </a:prstGeom>
                <a:noFill/>
                <a:ln w="9525">
                  <a:noFill/>
                  <a:miter lim="800000"/>
                  <a:headEnd/>
                  <a:tailEnd/>
                </a:ln>
              </p:spPr>
              <p:txBody>
                <a:bodyPr wrap="none" lIns="90000" tIns="46800" rIns="90000" bIns="46800">
                  <a:spAutoFit/>
                </a:bodyPr>
                <a:lstStyle/>
                <a:p>
                  <a:pPr eaLnBrk="0" hangingPunct="0"/>
                  <a:r>
                    <a:rPr lang="en-US" sz="3200" b="1">
                      <a:latin typeface="Times New Roman" pitchFamily="18" charset="0"/>
                    </a:rPr>
                    <a:t>Array</a:t>
                  </a:r>
                </a:p>
              </p:txBody>
            </p:sp>
            <p:sp>
              <p:nvSpPr>
                <p:cNvPr id="12310" name="Text Box 26"/>
                <p:cNvSpPr txBox="1">
                  <a:spLocks noChangeArrowheads="1"/>
                </p:cNvSpPr>
                <p:nvPr/>
              </p:nvSpPr>
              <p:spPr bwMode="auto">
                <a:xfrm>
                  <a:off x="2782" y="3408"/>
                  <a:ext cx="244" cy="370"/>
                </a:xfrm>
                <a:prstGeom prst="rect">
                  <a:avLst/>
                </a:prstGeom>
                <a:noFill/>
                <a:ln w="9525">
                  <a:noFill/>
                  <a:miter lim="800000"/>
                  <a:headEnd/>
                  <a:tailEnd/>
                </a:ln>
              </p:spPr>
              <p:txBody>
                <a:bodyPr wrap="none" lIns="90000" tIns="46800" rIns="90000" bIns="46800">
                  <a:spAutoFit/>
                </a:bodyPr>
                <a:lstStyle/>
                <a:p>
                  <a:pPr eaLnBrk="0" hangingPunct="0"/>
                  <a:r>
                    <a:rPr lang="en-US" sz="3200">
                      <a:latin typeface="Times New Roman" pitchFamily="18" charset="0"/>
                    </a:rPr>
                    <a:t>2</a:t>
                  </a:r>
                </a:p>
              </p:txBody>
            </p:sp>
            <p:sp>
              <p:nvSpPr>
                <p:cNvPr id="12311" name="Text Box 27"/>
                <p:cNvSpPr txBox="1">
                  <a:spLocks noChangeArrowheads="1"/>
                </p:cNvSpPr>
                <p:nvPr/>
              </p:nvSpPr>
              <p:spPr bwMode="auto">
                <a:xfrm>
                  <a:off x="3072" y="3408"/>
                  <a:ext cx="244" cy="370"/>
                </a:xfrm>
                <a:prstGeom prst="rect">
                  <a:avLst/>
                </a:prstGeom>
                <a:noFill/>
                <a:ln w="9525">
                  <a:noFill/>
                  <a:miter lim="800000"/>
                  <a:headEnd/>
                  <a:tailEnd/>
                </a:ln>
              </p:spPr>
              <p:txBody>
                <a:bodyPr wrap="none" lIns="90000" tIns="46800" rIns="90000" bIns="46800">
                  <a:spAutoFit/>
                </a:bodyPr>
                <a:lstStyle/>
                <a:p>
                  <a:pPr eaLnBrk="0" hangingPunct="0"/>
                  <a:r>
                    <a:rPr lang="en-US" sz="3200">
                      <a:latin typeface="Times New Roman" pitchFamily="18" charset="0"/>
                    </a:rPr>
                    <a:t>3</a:t>
                  </a:r>
                </a:p>
              </p:txBody>
            </p:sp>
            <p:sp>
              <p:nvSpPr>
                <p:cNvPr id="12312" name="Text Box 28"/>
                <p:cNvSpPr txBox="1">
                  <a:spLocks noChangeArrowheads="1"/>
                </p:cNvSpPr>
                <p:nvPr/>
              </p:nvSpPr>
              <p:spPr bwMode="auto">
                <a:xfrm>
                  <a:off x="3406" y="3408"/>
                  <a:ext cx="244" cy="370"/>
                </a:xfrm>
                <a:prstGeom prst="rect">
                  <a:avLst/>
                </a:prstGeom>
                <a:noFill/>
                <a:ln w="9525">
                  <a:noFill/>
                  <a:miter lim="800000"/>
                  <a:headEnd/>
                  <a:tailEnd/>
                </a:ln>
              </p:spPr>
              <p:txBody>
                <a:bodyPr wrap="none" lIns="90000" tIns="46800" rIns="90000" bIns="46800">
                  <a:spAutoFit/>
                </a:bodyPr>
                <a:lstStyle/>
                <a:p>
                  <a:pPr eaLnBrk="0" hangingPunct="0"/>
                  <a:r>
                    <a:rPr lang="en-US" sz="3200">
                      <a:latin typeface="Times New Roman" pitchFamily="18" charset="0"/>
                    </a:rPr>
                    <a:t>4</a:t>
                  </a:r>
                </a:p>
              </p:txBody>
            </p:sp>
            <p:sp>
              <p:nvSpPr>
                <p:cNvPr id="12313" name="Text Box 29"/>
                <p:cNvSpPr txBox="1">
                  <a:spLocks noChangeArrowheads="1"/>
                </p:cNvSpPr>
                <p:nvPr/>
              </p:nvSpPr>
              <p:spPr bwMode="auto">
                <a:xfrm>
                  <a:off x="3744" y="3408"/>
                  <a:ext cx="244" cy="370"/>
                </a:xfrm>
                <a:prstGeom prst="rect">
                  <a:avLst/>
                </a:prstGeom>
                <a:noFill/>
                <a:ln w="9525">
                  <a:noFill/>
                  <a:miter lim="800000"/>
                  <a:headEnd/>
                  <a:tailEnd/>
                </a:ln>
              </p:spPr>
              <p:txBody>
                <a:bodyPr wrap="none" lIns="90000" tIns="46800" rIns="90000" bIns="46800">
                  <a:spAutoFit/>
                </a:bodyPr>
                <a:lstStyle/>
                <a:p>
                  <a:pPr eaLnBrk="0" hangingPunct="0"/>
                  <a:r>
                    <a:rPr lang="en-US" sz="3200">
                      <a:latin typeface="Times New Roman" pitchFamily="18" charset="0"/>
                    </a:rPr>
                    <a:t>5</a:t>
                  </a:r>
                </a:p>
              </p:txBody>
            </p:sp>
            <p:sp>
              <p:nvSpPr>
                <p:cNvPr id="12314" name="Text Box 30"/>
                <p:cNvSpPr txBox="1">
                  <a:spLocks noChangeArrowheads="1"/>
                </p:cNvSpPr>
                <p:nvPr/>
              </p:nvSpPr>
              <p:spPr bwMode="auto">
                <a:xfrm>
                  <a:off x="4078" y="3408"/>
                  <a:ext cx="244" cy="370"/>
                </a:xfrm>
                <a:prstGeom prst="rect">
                  <a:avLst/>
                </a:prstGeom>
                <a:noFill/>
                <a:ln w="9525">
                  <a:noFill/>
                  <a:miter lim="800000"/>
                  <a:headEnd/>
                  <a:tailEnd/>
                </a:ln>
              </p:spPr>
              <p:txBody>
                <a:bodyPr wrap="none" lIns="90000" tIns="46800" rIns="90000" bIns="46800">
                  <a:spAutoFit/>
                </a:bodyPr>
                <a:lstStyle/>
                <a:p>
                  <a:pPr eaLnBrk="0" hangingPunct="0"/>
                  <a:r>
                    <a:rPr lang="en-US" sz="3200">
                      <a:latin typeface="Times New Roman" pitchFamily="18" charset="0"/>
                    </a:rPr>
                    <a:t>6</a:t>
                  </a:r>
                </a:p>
              </p:txBody>
            </p:sp>
            <p:sp>
              <p:nvSpPr>
                <p:cNvPr id="12315" name="Text Box 31"/>
                <p:cNvSpPr txBox="1">
                  <a:spLocks noChangeArrowheads="1"/>
                </p:cNvSpPr>
                <p:nvPr/>
              </p:nvSpPr>
              <p:spPr bwMode="auto">
                <a:xfrm>
                  <a:off x="2064" y="3408"/>
                  <a:ext cx="244" cy="370"/>
                </a:xfrm>
                <a:prstGeom prst="rect">
                  <a:avLst/>
                </a:prstGeom>
                <a:noFill/>
                <a:ln w="9525">
                  <a:noFill/>
                  <a:miter lim="800000"/>
                  <a:headEnd/>
                  <a:tailEnd/>
                </a:ln>
              </p:spPr>
              <p:txBody>
                <a:bodyPr wrap="none" lIns="90000" tIns="46800" rIns="90000" bIns="46800">
                  <a:spAutoFit/>
                </a:bodyPr>
                <a:lstStyle/>
                <a:p>
                  <a:pPr eaLnBrk="0" hangingPunct="0"/>
                  <a:r>
                    <a:rPr lang="en-US" sz="3200">
                      <a:latin typeface="Times New Roman" pitchFamily="18" charset="0"/>
                    </a:rPr>
                    <a:t>0</a:t>
                  </a:r>
                </a:p>
              </p:txBody>
            </p:sp>
          </p:grpSp>
          <p:sp>
            <p:nvSpPr>
              <p:cNvPr id="12301" name="Text Box 33"/>
              <p:cNvSpPr txBox="1">
                <a:spLocks noChangeArrowheads="1"/>
              </p:cNvSpPr>
              <p:nvPr/>
            </p:nvSpPr>
            <p:spPr bwMode="auto">
              <a:xfrm>
                <a:off x="-95" y="3420"/>
                <a:ext cx="1939" cy="680"/>
              </a:xfrm>
              <a:prstGeom prst="rect">
                <a:avLst/>
              </a:prstGeom>
              <a:noFill/>
              <a:ln w="9525">
                <a:noFill/>
                <a:miter lim="800000"/>
                <a:headEnd/>
                <a:tailEnd/>
              </a:ln>
            </p:spPr>
            <p:txBody>
              <a:bodyPr wrap="none" lIns="90000" tIns="46800" rIns="90000" bIns="46800">
                <a:spAutoFit/>
              </a:bodyPr>
              <a:lstStyle/>
              <a:p>
                <a:pPr eaLnBrk="0" hangingPunct="0"/>
                <a:r>
                  <a:rPr lang="en-US" sz="3200" b="1" i="1" dirty="0" smtClean="0">
                    <a:latin typeface="Times New Roman" pitchFamily="18" charset="0"/>
                  </a:rPr>
                  <a:t>Index</a:t>
                </a:r>
                <a:endParaRPr lang="en-US" sz="3200" b="1" i="1" dirty="0">
                  <a:latin typeface="Times New Roman" pitchFamily="18" charset="0"/>
                </a:endParaRPr>
              </a:p>
              <a:p>
                <a:pPr eaLnBrk="0" hangingPunct="0"/>
                <a:r>
                  <a:rPr lang="en-US" sz="3200" b="1" i="1" dirty="0">
                    <a:latin typeface="Times New Roman" pitchFamily="18" charset="0"/>
                  </a:rPr>
                  <a:t>(Starts </a:t>
                </a:r>
                <a:r>
                  <a:rPr lang="en-US" sz="3200" b="1" i="1" dirty="0" smtClean="0">
                    <a:latin typeface="Times New Roman" pitchFamily="18" charset="0"/>
                  </a:rPr>
                  <a:t>with zero)</a:t>
                </a:r>
                <a:endParaRPr lang="en-US" sz="3200" b="1" i="1" dirty="0">
                  <a:latin typeface="Times New Roman" pitchFamily="18" charset="0"/>
                </a:endParaRPr>
              </a:p>
            </p:txBody>
          </p:sp>
        </p:grpSp>
      </p:grpSp>
      <p:sp>
        <p:nvSpPr>
          <p:cNvPr id="35" name="AutoShape 24"/>
          <p:cNvSpPr>
            <a:spLocks noChangeArrowheads="1"/>
          </p:cNvSpPr>
          <p:nvPr/>
        </p:nvSpPr>
        <p:spPr bwMode="auto">
          <a:xfrm>
            <a:off x="2590800" y="4648200"/>
            <a:ext cx="990600" cy="152400"/>
          </a:xfrm>
          <a:prstGeom prst="rightArrow">
            <a:avLst>
              <a:gd name="adj1" fmla="val 50000"/>
              <a:gd name="adj2" fmla="val 162500"/>
            </a:avLst>
          </a:prstGeom>
          <a:solidFill>
            <a:schemeClr val="tx1"/>
          </a:solidFill>
          <a:ln w="63500">
            <a:solidFill>
              <a:schemeClr val="tx1"/>
            </a:solidFill>
            <a:miter lim="800000"/>
            <a:headEnd/>
            <a:tailEnd/>
          </a:ln>
        </p:spPr>
        <p:txBody>
          <a:bodyPr wrap="none" lIns="90000" tIns="46800" rIns="90000" bIns="46800" anchor="ctr">
            <a:spAutoFit/>
          </a:bodyPr>
          <a:lstStyle/>
          <a:p>
            <a:pPr eaLnBrk="0" hangingPunct="0"/>
            <a:endParaRPr lang="en-US" dirty="0">
              <a:latin typeface="Corbel" pitchFamily="34" charset="0"/>
            </a:endParaRPr>
          </a:p>
        </p:txBody>
      </p:sp>
      <p:sp>
        <p:nvSpPr>
          <p:cNvPr id="36" name="AutoShape 32"/>
          <p:cNvSpPr>
            <a:spLocks noChangeArrowheads="1"/>
          </p:cNvSpPr>
          <p:nvPr/>
        </p:nvSpPr>
        <p:spPr bwMode="auto">
          <a:xfrm>
            <a:off x="2781300" y="5399088"/>
            <a:ext cx="990600" cy="152400"/>
          </a:xfrm>
          <a:prstGeom prst="rightArrow">
            <a:avLst>
              <a:gd name="adj1" fmla="val 50000"/>
              <a:gd name="adj2" fmla="val 162500"/>
            </a:avLst>
          </a:prstGeom>
          <a:solidFill>
            <a:schemeClr val="tx1"/>
          </a:solidFill>
          <a:ln w="63500">
            <a:solidFill>
              <a:schemeClr val="tx1"/>
            </a:solidFill>
            <a:miter lim="800000"/>
            <a:headEnd/>
            <a:tailEnd/>
          </a:ln>
        </p:spPr>
        <p:txBody>
          <a:bodyPr wrap="none" lIns="90000" tIns="46800" rIns="90000" bIns="46800" anchor="ctr">
            <a:spAutoFit/>
          </a:bodyPr>
          <a:lstStyle/>
          <a:p>
            <a:pPr eaLnBrk="0" hangingPunct="0"/>
            <a:endParaRPr lang="en-US">
              <a:latin typeface="Corbel" pitchFamily="34" charset="0"/>
            </a:endParaRPr>
          </a:p>
        </p:txBody>
      </p:sp>
      <p:sp>
        <p:nvSpPr>
          <p:cNvPr id="37" name="TextBox 36"/>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ransition>
    <p:sndAc>
      <p:stSnd>
        <p:snd r:embed="rId2" name="breeze.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838661"/>
                                        </p:tgtEl>
                                        <p:attrNameLst>
                                          <p:attrName>style.visibility</p:attrName>
                                        </p:attrNameLst>
                                      </p:cBhvr>
                                      <p:to>
                                        <p:strVal val="visible"/>
                                      </p:to>
                                    </p:set>
                                    <p:anim calcmode="lin" valueType="num">
                                      <p:cBhvr>
                                        <p:cTn id="7" dur="1000" fill="hold"/>
                                        <p:tgtEl>
                                          <p:spTgt spid="838661"/>
                                        </p:tgtEl>
                                        <p:attrNameLst>
                                          <p:attrName>ppt_w</p:attrName>
                                        </p:attrNameLst>
                                      </p:cBhvr>
                                      <p:tavLst>
                                        <p:tav tm="0">
                                          <p:val>
                                            <p:fltVal val="0"/>
                                          </p:val>
                                        </p:tav>
                                        <p:tav tm="100000">
                                          <p:val>
                                            <p:strVal val="#ppt_w"/>
                                          </p:val>
                                        </p:tav>
                                      </p:tavLst>
                                    </p:anim>
                                    <p:anim calcmode="lin" valueType="num">
                                      <p:cBhvr>
                                        <p:cTn id="8" dur="1000" fill="hold"/>
                                        <p:tgtEl>
                                          <p:spTgt spid="838661"/>
                                        </p:tgtEl>
                                        <p:attrNameLst>
                                          <p:attrName>ppt_h</p:attrName>
                                        </p:attrNameLst>
                                      </p:cBhvr>
                                      <p:tavLst>
                                        <p:tav tm="0">
                                          <p:val>
                                            <p:fltVal val="0"/>
                                          </p:val>
                                        </p:tav>
                                        <p:tav tm="100000">
                                          <p:val>
                                            <p:strVal val="#ppt_h"/>
                                          </p:val>
                                        </p:tav>
                                      </p:tavLst>
                                    </p:anim>
                                    <p:animEffect transition="in" filter="fade">
                                      <p:cBhvr>
                                        <p:cTn id="9" dur="1000"/>
                                        <p:tgtEl>
                                          <p:spTgt spid="838661"/>
                                        </p:tgtEl>
                                      </p:cBhvr>
                                    </p:animEffect>
                                  </p:childTnLst>
                                </p:cTn>
                              </p:par>
                            </p:childTnLst>
                          </p:cTn>
                        </p:par>
                        <p:par>
                          <p:cTn id="10" fill="hold" nodeType="afterGroup">
                            <p:stCondLst>
                              <p:cond delay="1000"/>
                            </p:stCondLst>
                            <p:childTnLst>
                              <p:par>
                                <p:cTn id="11" presetID="2" presetClass="entr" presetSubtype="8" fill="hold" grpId="0" nodeType="afterEffect" nodePh="1">
                                  <p:stCondLst>
                                    <p:cond delay="0"/>
                                  </p:stCondLst>
                                  <p:endCondLst>
                                    <p:cond evt="begin" delay="0">
                                      <p:tn val="11"/>
                                    </p:cond>
                                  </p:endCondLst>
                                  <p:childTnLst>
                                    <p:set>
                                      <p:cBhvr>
                                        <p:cTn id="12" dur="1" fill="hold">
                                          <p:stCondLst>
                                            <p:cond delay="0"/>
                                          </p:stCondLst>
                                        </p:cTn>
                                        <p:tgtEl>
                                          <p:spTgt spid="838659">
                                            <p:txEl>
                                              <p:pRg st="0" end="0"/>
                                            </p:txEl>
                                          </p:spTgt>
                                        </p:tgtEl>
                                        <p:attrNameLst>
                                          <p:attrName>style.visibility</p:attrName>
                                        </p:attrNameLst>
                                      </p:cBhvr>
                                      <p:to>
                                        <p:strVal val="visible"/>
                                      </p:to>
                                    </p:set>
                                    <p:anim calcmode="lin" valueType="num">
                                      <p:cBhvr additive="base">
                                        <p:cTn id="13" dur="500" fill="hold"/>
                                        <p:tgtEl>
                                          <p:spTgt spid="83865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838659">
                                            <p:txEl>
                                              <p:pRg st="0" end="0"/>
                                            </p:txEl>
                                          </p:spTgt>
                                        </p:tgtEl>
                                        <p:attrNameLst>
                                          <p:attrName>ppt_y</p:attrName>
                                        </p:attrNameLst>
                                      </p:cBhvr>
                                      <p:tavLst>
                                        <p:tav tm="0">
                                          <p:val>
                                            <p:strVal val="#ppt_y"/>
                                          </p:val>
                                        </p:tav>
                                        <p:tav tm="100000">
                                          <p:val>
                                            <p:strVal val="#ppt_y"/>
                                          </p:val>
                                        </p:tav>
                                      </p:tavLst>
                                    </p:anim>
                                  </p:childTnLst>
                                </p:cTn>
                              </p:par>
                            </p:childTnLst>
                          </p:cTn>
                        </p:par>
                        <p:par>
                          <p:cTn id="15" fill="hold" nodeType="afterGroup">
                            <p:stCondLst>
                              <p:cond delay="1500"/>
                            </p:stCondLst>
                            <p:childTnLst>
                              <p:par>
                                <p:cTn id="16" presetID="2" presetClass="entr" presetSubtype="8" fill="hold" grpId="0" nodeType="afterEffect">
                                  <p:stCondLst>
                                    <p:cond delay="0"/>
                                  </p:stCondLst>
                                  <p:childTnLst>
                                    <p:set>
                                      <p:cBhvr>
                                        <p:cTn id="17" dur="1" fill="hold">
                                          <p:stCondLst>
                                            <p:cond delay="0"/>
                                          </p:stCondLst>
                                        </p:cTn>
                                        <p:tgtEl>
                                          <p:spTgt spid="838662">
                                            <p:txEl>
                                              <p:pRg st="0" end="0"/>
                                            </p:txEl>
                                          </p:spTgt>
                                        </p:tgtEl>
                                        <p:attrNameLst>
                                          <p:attrName>style.visibility</p:attrName>
                                        </p:attrNameLst>
                                      </p:cBhvr>
                                      <p:to>
                                        <p:strVal val="visible"/>
                                      </p:to>
                                    </p:set>
                                    <p:anim calcmode="lin" valueType="num">
                                      <p:cBhvr additive="base">
                                        <p:cTn id="18" dur="500" fill="hold"/>
                                        <p:tgtEl>
                                          <p:spTgt spid="838662">
                                            <p:txEl>
                                              <p:pRg st="0" end="0"/>
                                            </p:txEl>
                                          </p:spTgt>
                                        </p:tgtEl>
                                        <p:attrNameLst>
                                          <p:attrName>ppt_x</p:attrName>
                                        </p:attrNameLst>
                                      </p:cBhvr>
                                      <p:tavLst>
                                        <p:tav tm="0">
                                          <p:val>
                                            <p:strVal val="0-#ppt_w/2"/>
                                          </p:val>
                                        </p:tav>
                                        <p:tav tm="100000">
                                          <p:val>
                                            <p:strVal val="#ppt_x"/>
                                          </p:val>
                                        </p:tav>
                                      </p:tavLst>
                                    </p:anim>
                                    <p:anim calcmode="lin" valueType="num">
                                      <p:cBhvr additive="base">
                                        <p:cTn id="19" dur="500" fill="hold"/>
                                        <p:tgtEl>
                                          <p:spTgt spid="838662">
                                            <p:txEl>
                                              <p:pRg st="0" end="0"/>
                                            </p:txEl>
                                          </p:spTgt>
                                        </p:tgtEl>
                                        <p:attrNameLst>
                                          <p:attrName>ppt_y</p:attrName>
                                        </p:attrNameLst>
                                      </p:cBhvr>
                                      <p:tavLst>
                                        <p:tav tm="0">
                                          <p:val>
                                            <p:strVal val="#ppt_y"/>
                                          </p:val>
                                        </p:tav>
                                        <p:tav tm="100000">
                                          <p:val>
                                            <p:strVal val="#ppt_y"/>
                                          </p:val>
                                        </p:tav>
                                      </p:tavLst>
                                    </p:anim>
                                  </p:childTnLst>
                                </p:cTn>
                              </p:par>
                            </p:childTnLst>
                          </p:cTn>
                        </p:par>
                        <p:par>
                          <p:cTn id="20" fill="hold" nodeType="afterGroup">
                            <p:stCondLst>
                              <p:cond delay="2000"/>
                            </p:stCondLst>
                            <p:childTnLst>
                              <p:par>
                                <p:cTn id="21" presetID="2" presetClass="entr" presetSubtype="8" fill="hold" grpId="0" nodeType="afterEffect">
                                  <p:stCondLst>
                                    <p:cond delay="0"/>
                                  </p:stCondLst>
                                  <p:childTnLst>
                                    <p:set>
                                      <p:cBhvr>
                                        <p:cTn id="22" dur="1" fill="hold">
                                          <p:stCondLst>
                                            <p:cond delay="0"/>
                                          </p:stCondLst>
                                        </p:cTn>
                                        <p:tgtEl>
                                          <p:spTgt spid="838662">
                                            <p:txEl>
                                              <p:pRg st="2" end="2"/>
                                            </p:txEl>
                                          </p:spTgt>
                                        </p:tgtEl>
                                        <p:attrNameLst>
                                          <p:attrName>style.visibility</p:attrName>
                                        </p:attrNameLst>
                                      </p:cBhvr>
                                      <p:to>
                                        <p:strVal val="visible"/>
                                      </p:to>
                                    </p:set>
                                    <p:anim calcmode="lin" valueType="num">
                                      <p:cBhvr additive="base">
                                        <p:cTn id="23" dur="500" fill="hold"/>
                                        <p:tgtEl>
                                          <p:spTgt spid="838662">
                                            <p:txEl>
                                              <p:pRg st="2" end="2"/>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838662">
                                            <p:txEl>
                                              <p:pRg st="2" end="2"/>
                                            </p:txEl>
                                          </p:spTgt>
                                        </p:tgtEl>
                                        <p:attrNameLst>
                                          <p:attrName>ppt_y</p:attrName>
                                        </p:attrNameLst>
                                      </p:cBhvr>
                                      <p:tavLst>
                                        <p:tav tm="0">
                                          <p:val>
                                            <p:strVal val="#ppt_y"/>
                                          </p:val>
                                        </p:tav>
                                        <p:tav tm="100000">
                                          <p:val>
                                            <p:strVal val="#ppt_y"/>
                                          </p:val>
                                        </p:tav>
                                      </p:tavLst>
                                    </p:anim>
                                  </p:childTnLst>
                                </p:cTn>
                              </p:par>
                            </p:childTnLst>
                          </p:cTn>
                        </p:par>
                        <p:par>
                          <p:cTn id="25" fill="hold" nodeType="afterGroup">
                            <p:stCondLst>
                              <p:cond delay="2500"/>
                            </p:stCondLst>
                            <p:childTnLst>
                              <p:par>
                                <p:cTn id="26" presetID="9" presetClass="entr" presetSubtype="0" fill="hold" nodeType="afterEffect">
                                  <p:stCondLst>
                                    <p:cond delay="0"/>
                                  </p:stCondLst>
                                  <p:childTnLst>
                                    <p:set>
                                      <p:cBhvr>
                                        <p:cTn id="27" dur="1" fill="hold">
                                          <p:stCondLst>
                                            <p:cond delay="0"/>
                                          </p:stCondLst>
                                        </p:cTn>
                                        <p:tgtEl>
                                          <p:spTgt spid="2"/>
                                        </p:tgtEl>
                                        <p:attrNameLst>
                                          <p:attrName>style.visibility</p:attrName>
                                        </p:attrNameLst>
                                      </p:cBhvr>
                                      <p:to>
                                        <p:strVal val="visible"/>
                                      </p:to>
                                    </p:set>
                                    <p:animEffect transition="in" filter="dissolve">
                                      <p:cBhvr>
                                        <p:cTn id="2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8661" grpId="0"/>
      <p:bldP spid="838662" grpId="0" build="p" bldLvl="2" autoUpdateAnimBg="0"/>
      <p:bldP spid="838659" grpId="0" build="p" bldLvl="2"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1219200" y="3581400"/>
            <a:ext cx="754380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fontAlgn="base">
              <a:spcBef>
                <a:spcPct val="20000"/>
              </a:spcBef>
              <a:spcAft>
                <a:spcPct val="0"/>
              </a:spcAft>
              <a:buClr>
                <a:srgbClr val="0099CC"/>
              </a:buClr>
              <a:buSzPct val="80000"/>
              <a:buFont typeface="Wingdings" pitchFamily="2" charset="2"/>
              <a:buNone/>
            </a:pPr>
            <a:r>
              <a:rPr lang="en-GB" sz="2800" dirty="0" err="1" smtClean="0">
                <a:solidFill>
                  <a:srgbClr val="000000"/>
                </a:solidFill>
              </a:rPr>
              <a:t>myArray</a:t>
            </a:r>
            <a:r>
              <a:rPr lang="en-GB" sz="2800" dirty="0" smtClean="0">
                <a:solidFill>
                  <a:srgbClr val="000000"/>
                </a:solidFill>
              </a:rPr>
              <a:t> has room for 8 elements</a:t>
            </a:r>
          </a:p>
          <a:p>
            <a:pPr marL="342900" indent="-342900" fontAlgn="base">
              <a:spcBef>
                <a:spcPct val="20000"/>
              </a:spcBef>
              <a:spcAft>
                <a:spcPct val="0"/>
              </a:spcAft>
              <a:buClr>
                <a:srgbClr val="0099CC"/>
              </a:buClr>
              <a:buSzPct val="80000"/>
              <a:buFont typeface="Wingdings" pitchFamily="2" charset="2"/>
              <a:buChar char="n"/>
            </a:pPr>
            <a:r>
              <a:rPr lang="en-GB" sz="2800" dirty="0">
                <a:solidFill>
                  <a:srgbClr val="000000"/>
                </a:solidFill>
              </a:rPr>
              <a:t>T</a:t>
            </a:r>
            <a:r>
              <a:rPr lang="en-GB" sz="2800" dirty="0" smtClean="0">
                <a:solidFill>
                  <a:srgbClr val="000000"/>
                </a:solidFill>
              </a:rPr>
              <a:t>he elements are accessed by their index</a:t>
            </a:r>
          </a:p>
          <a:p>
            <a:pPr marL="342900" indent="-342900" fontAlgn="base">
              <a:spcBef>
                <a:spcPct val="20000"/>
              </a:spcBef>
              <a:spcAft>
                <a:spcPct val="0"/>
              </a:spcAft>
              <a:buClr>
                <a:srgbClr val="0099CC"/>
              </a:buClr>
              <a:buSzPct val="80000"/>
              <a:buFont typeface="Wingdings" pitchFamily="2" charset="2"/>
              <a:buChar char="n"/>
            </a:pPr>
            <a:r>
              <a:rPr lang="en-GB" sz="2800" dirty="0">
                <a:solidFill>
                  <a:srgbClr val="000000"/>
                </a:solidFill>
              </a:rPr>
              <a:t>I</a:t>
            </a:r>
            <a:r>
              <a:rPr lang="en-GB" sz="2800" dirty="0" smtClean="0">
                <a:solidFill>
                  <a:srgbClr val="000000"/>
                </a:solidFill>
              </a:rPr>
              <a:t>n Java, array indices start at 0</a:t>
            </a:r>
          </a:p>
        </p:txBody>
      </p:sp>
      <p:grpSp>
        <p:nvGrpSpPr>
          <p:cNvPr id="63491" name="Group 3"/>
          <p:cNvGrpSpPr>
            <a:grpSpLocks/>
          </p:cNvGrpSpPr>
          <p:nvPr/>
        </p:nvGrpSpPr>
        <p:grpSpPr bwMode="auto">
          <a:xfrm>
            <a:off x="1249363" y="1752600"/>
            <a:ext cx="7056437" cy="933450"/>
            <a:chOff x="144" y="1680"/>
            <a:chExt cx="4445" cy="586"/>
          </a:xfrm>
        </p:grpSpPr>
        <p:grpSp>
          <p:nvGrpSpPr>
            <p:cNvPr id="63492" name="Group 4"/>
            <p:cNvGrpSpPr>
              <a:grpSpLocks/>
            </p:cNvGrpSpPr>
            <p:nvPr/>
          </p:nvGrpSpPr>
          <p:grpSpPr bwMode="auto">
            <a:xfrm>
              <a:off x="144" y="1680"/>
              <a:ext cx="4445" cy="333"/>
              <a:chOff x="144" y="1680"/>
              <a:chExt cx="4445" cy="333"/>
            </a:xfrm>
          </p:grpSpPr>
          <p:sp>
            <p:nvSpPr>
              <p:cNvPr id="63493" name="Text Box 5"/>
              <p:cNvSpPr txBox="1">
                <a:spLocks noChangeArrowheads="1"/>
              </p:cNvSpPr>
              <p:nvPr/>
            </p:nvSpPr>
            <p:spPr bwMode="auto">
              <a:xfrm>
                <a:off x="1056" y="1680"/>
                <a:ext cx="442" cy="33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CCCC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GB" sz="2800" b="1" smtClean="0">
                    <a:solidFill>
                      <a:srgbClr val="000000"/>
                    </a:solidFill>
                    <a:latin typeface="Tahoma" pitchFamily="34" charset="0"/>
                  </a:rPr>
                  <a:t>3</a:t>
                </a:r>
              </a:p>
            </p:txBody>
          </p:sp>
          <p:sp>
            <p:nvSpPr>
              <p:cNvPr id="63494" name="Text Box 6"/>
              <p:cNvSpPr txBox="1">
                <a:spLocks noChangeArrowheads="1"/>
              </p:cNvSpPr>
              <p:nvPr/>
            </p:nvSpPr>
            <p:spPr bwMode="auto">
              <a:xfrm>
                <a:off x="1498" y="1680"/>
                <a:ext cx="441" cy="33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CCCC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GB" sz="2800" b="1" smtClean="0">
                    <a:solidFill>
                      <a:srgbClr val="000000"/>
                    </a:solidFill>
                    <a:latin typeface="Tahoma" pitchFamily="34" charset="0"/>
                  </a:rPr>
                  <a:t>6</a:t>
                </a:r>
              </a:p>
            </p:txBody>
          </p:sp>
          <p:sp>
            <p:nvSpPr>
              <p:cNvPr id="63495" name="Text Box 7"/>
              <p:cNvSpPr txBox="1">
                <a:spLocks noChangeArrowheads="1"/>
              </p:cNvSpPr>
              <p:nvPr/>
            </p:nvSpPr>
            <p:spPr bwMode="auto">
              <a:xfrm>
                <a:off x="1939" y="1680"/>
                <a:ext cx="442" cy="33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CCCC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GB" sz="2800" b="1" smtClean="0">
                    <a:solidFill>
                      <a:srgbClr val="000000"/>
                    </a:solidFill>
                    <a:latin typeface="Tahoma" pitchFamily="34" charset="0"/>
                  </a:rPr>
                  <a:t>3</a:t>
                </a:r>
              </a:p>
            </p:txBody>
          </p:sp>
          <p:sp>
            <p:nvSpPr>
              <p:cNvPr id="63496" name="Text Box 8"/>
              <p:cNvSpPr txBox="1">
                <a:spLocks noChangeArrowheads="1"/>
              </p:cNvSpPr>
              <p:nvPr/>
            </p:nvSpPr>
            <p:spPr bwMode="auto">
              <a:xfrm>
                <a:off x="2381" y="1680"/>
                <a:ext cx="441" cy="33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CCCC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GB" sz="2800" b="1" smtClean="0">
                    <a:solidFill>
                      <a:srgbClr val="000000"/>
                    </a:solidFill>
                    <a:latin typeface="Tahoma" pitchFamily="34" charset="0"/>
                  </a:rPr>
                  <a:t>1</a:t>
                </a:r>
              </a:p>
            </p:txBody>
          </p:sp>
          <p:sp>
            <p:nvSpPr>
              <p:cNvPr id="63497" name="Text Box 9"/>
              <p:cNvSpPr txBox="1">
                <a:spLocks noChangeArrowheads="1"/>
              </p:cNvSpPr>
              <p:nvPr/>
            </p:nvSpPr>
            <p:spPr bwMode="auto">
              <a:xfrm>
                <a:off x="2822" y="1680"/>
                <a:ext cx="442" cy="33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CCCC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GB" sz="2800" b="1" smtClean="0">
                    <a:solidFill>
                      <a:srgbClr val="000000"/>
                    </a:solidFill>
                    <a:latin typeface="Tahoma" pitchFamily="34" charset="0"/>
                  </a:rPr>
                  <a:t>6</a:t>
                </a:r>
              </a:p>
            </p:txBody>
          </p:sp>
          <p:sp>
            <p:nvSpPr>
              <p:cNvPr id="63498" name="Text Box 10"/>
              <p:cNvSpPr txBox="1">
                <a:spLocks noChangeArrowheads="1"/>
              </p:cNvSpPr>
              <p:nvPr/>
            </p:nvSpPr>
            <p:spPr bwMode="auto">
              <a:xfrm>
                <a:off x="3264" y="1680"/>
                <a:ext cx="442" cy="33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CCCC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GB" sz="2800" b="1" smtClean="0">
                    <a:solidFill>
                      <a:srgbClr val="000000"/>
                    </a:solidFill>
                    <a:latin typeface="Tahoma" pitchFamily="34" charset="0"/>
                  </a:rPr>
                  <a:t>3</a:t>
                </a:r>
              </a:p>
            </p:txBody>
          </p:sp>
          <p:sp>
            <p:nvSpPr>
              <p:cNvPr id="63499" name="Text Box 11"/>
              <p:cNvSpPr txBox="1">
                <a:spLocks noChangeArrowheads="1"/>
              </p:cNvSpPr>
              <p:nvPr/>
            </p:nvSpPr>
            <p:spPr bwMode="auto">
              <a:xfrm>
                <a:off x="3706" y="1680"/>
                <a:ext cx="441" cy="33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CCCC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GB" sz="2800" b="1" smtClean="0">
                    <a:solidFill>
                      <a:srgbClr val="000000"/>
                    </a:solidFill>
                    <a:latin typeface="Tahoma" pitchFamily="34" charset="0"/>
                  </a:rPr>
                  <a:t>4</a:t>
                </a:r>
              </a:p>
            </p:txBody>
          </p:sp>
          <p:sp>
            <p:nvSpPr>
              <p:cNvPr id="63500" name="Text Box 12"/>
              <p:cNvSpPr txBox="1">
                <a:spLocks noChangeArrowheads="1"/>
              </p:cNvSpPr>
              <p:nvPr/>
            </p:nvSpPr>
            <p:spPr bwMode="auto">
              <a:xfrm>
                <a:off x="4147" y="1680"/>
                <a:ext cx="442" cy="33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rgbClr val="CCCC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GB" sz="2800" b="1" smtClean="0">
                    <a:solidFill>
                      <a:srgbClr val="000000"/>
                    </a:solidFill>
                    <a:latin typeface="Tahoma" pitchFamily="34" charset="0"/>
                  </a:rPr>
                  <a:t>1</a:t>
                </a:r>
              </a:p>
            </p:txBody>
          </p:sp>
          <p:sp>
            <p:nvSpPr>
              <p:cNvPr id="63501" name="Text Box 13"/>
              <p:cNvSpPr txBox="1">
                <a:spLocks noChangeArrowheads="1"/>
              </p:cNvSpPr>
              <p:nvPr/>
            </p:nvSpPr>
            <p:spPr bwMode="auto">
              <a:xfrm>
                <a:off x="144" y="1680"/>
                <a:ext cx="912" cy="327"/>
              </a:xfrm>
              <a:prstGeom prst="rect">
                <a:avLst/>
              </a:prstGeom>
              <a:noFill/>
              <a:ln>
                <a:noFill/>
              </a:ln>
              <a:effectLst/>
              <a:extLst>
                <a:ext uri="{909E8E84-426E-40DD-AFC4-6F175D3DCCD1}">
                  <a14:hiddenFill xmlns:a14="http://schemas.microsoft.com/office/drawing/2010/main">
                    <a:solidFill>
                      <a:srgbClr val="CCCC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fontAlgn="base">
                  <a:spcBef>
                    <a:spcPct val="50000"/>
                  </a:spcBef>
                  <a:spcAft>
                    <a:spcPct val="0"/>
                  </a:spcAft>
                </a:pPr>
                <a:r>
                  <a:rPr lang="en-GB" sz="2000" smtClean="0">
                    <a:solidFill>
                      <a:srgbClr val="000000"/>
                    </a:solidFill>
                    <a:latin typeface="Tahoma" pitchFamily="34" charset="0"/>
                  </a:rPr>
                  <a:t>myArray =</a:t>
                </a:r>
                <a:r>
                  <a:rPr lang="en-GB" sz="2800" b="1" smtClean="0">
                    <a:solidFill>
                      <a:srgbClr val="000000"/>
                    </a:solidFill>
                    <a:latin typeface="Tahoma" pitchFamily="34" charset="0"/>
                  </a:rPr>
                  <a:t> </a:t>
                </a:r>
              </a:p>
            </p:txBody>
          </p:sp>
        </p:grpSp>
        <p:grpSp>
          <p:nvGrpSpPr>
            <p:cNvPr id="63502" name="Group 14"/>
            <p:cNvGrpSpPr>
              <a:grpSpLocks/>
            </p:cNvGrpSpPr>
            <p:nvPr/>
          </p:nvGrpSpPr>
          <p:grpSpPr bwMode="auto">
            <a:xfrm>
              <a:off x="1056" y="2016"/>
              <a:ext cx="3533" cy="250"/>
              <a:chOff x="1056" y="2016"/>
              <a:chExt cx="3533" cy="250"/>
            </a:xfrm>
          </p:grpSpPr>
          <p:sp>
            <p:nvSpPr>
              <p:cNvPr id="63503" name="Text Box 15"/>
              <p:cNvSpPr txBox="1">
                <a:spLocks noChangeArrowheads="1"/>
              </p:cNvSpPr>
              <p:nvPr/>
            </p:nvSpPr>
            <p:spPr bwMode="auto">
              <a:xfrm>
                <a:off x="1056" y="2016"/>
                <a:ext cx="442" cy="250"/>
              </a:xfrm>
              <a:prstGeom prst="rect">
                <a:avLst/>
              </a:prstGeom>
              <a:noFill/>
              <a:ln>
                <a:noFill/>
              </a:ln>
              <a:effectLst/>
              <a:extLst>
                <a:ext uri="{909E8E84-426E-40DD-AFC4-6F175D3DCCD1}">
                  <a14:hiddenFill xmlns:a14="http://schemas.microsoft.com/office/drawing/2010/main">
                    <a:solidFill>
                      <a:srgbClr val="CCCC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GB" sz="2000" smtClean="0">
                    <a:solidFill>
                      <a:srgbClr val="000000"/>
                    </a:solidFill>
                    <a:latin typeface="Tahoma" pitchFamily="34" charset="0"/>
                  </a:rPr>
                  <a:t>0</a:t>
                </a:r>
              </a:p>
            </p:txBody>
          </p:sp>
          <p:sp>
            <p:nvSpPr>
              <p:cNvPr id="63504" name="Text Box 16"/>
              <p:cNvSpPr txBox="1">
                <a:spLocks noChangeArrowheads="1"/>
              </p:cNvSpPr>
              <p:nvPr/>
            </p:nvSpPr>
            <p:spPr bwMode="auto">
              <a:xfrm>
                <a:off x="1498" y="2016"/>
                <a:ext cx="441" cy="250"/>
              </a:xfrm>
              <a:prstGeom prst="rect">
                <a:avLst/>
              </a:prstGeom>
              <a:noFill/>
              <a:ln>
                <a:noFill/>
              </a:ln>
              <a:effectLst/>
              <a:extLst>
                <a:ext uri="{909E8E84-426E-40DD-AFC4-6F175D3DCCD1}">
                  <a14:hiddenFill xmlns:a14="http://schemas.microsoft.com/office/drawing/2010/main">
                    <a:solidFill>
                      <a:srgbClr val="CCCC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GB" sz="2000" smtClean="0">
                    <a:solidFill>
                      <a:srgbClr val="000000"/>
                    </a:solidFill>
                    <a:latin typeface="Tahoma" pitchFamily="34" charset="0"/>
                  </a:rPr>
                  <a:t>1</a:t>
                </a:r>
              </a:p>
            </p:txBody>
          </p:sp>
          <p:sp>
            <p:nvSpPr>
              <p:cNvPr id="63505" name="Text Box 17"/>
              <p:cNvSpPr txBox="1">
                <a:spLocks noChangeArrowheads="1"/>
              </p:cNvSpPr>
              <p:nvPr/>
            </p:nvSpPr>
            <p:spPr bwMode="auto">
              <a:xfrm>
                <a:off x="1939" y="2016"/>
                <a:ext cx="442" cy="250"/>
              </a:xfrm>
              <a:prstGeom prst="rect">
                <a:avLst/>
              </a:prstGeom>
              <a:noFill/>
              <a:ln>
                <a:noFill/>
              </a:ln>
              <a:effectLst/>
              <a:extLst>
                <a:ext uri="{909E8E84-426E-40DD-AFC4-6F175D3DCCD1}">
                  <a14:hiddenFill xmlns:a14="http://schemas.microsoft.com/office/drawing/2010/main">
                    <a:solidFill>
                      <a:srgbClr val="CCCC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GB" sz="2000" smtClean="0">
                    <a:solidFill>
                      <a:srgbClr val="000000"/>
                    </a:solidFill>
                    <a:latin typeface="Tahoma" pitchFamily="34" charset="0"/>
                  </a:rPr>
                  <a:t>2</a:t>
                </a:r>
              </a:p>
            </p:txBody>
          </p:sp>
          <p:sp>
            <p:nvSpPr>
              <p:cNvPr id="63506" name="Text Box 18"/>
              <p:cNvSpPr txBox="1">
                <a:spLocks noChangeArrowheads="1"/>
              </p:cNvSpPr>
              <p:nvPr/>
            </p:nvSpPr>
            <p:spPr bwMode="auto">
              <a:xfrm>
                <a:off x="2381" y="2016"/>
                <a:ext cx="441" cy="250"/>
              </a:xfrm>
              <a:prstGeom prst="rect">
                <a:avLst/>
              </a:prstGeom>
              <a:noFill/>
              <a:ln>
                <a:noFill/>
              </a:ln>
              <a:effectLst/>
              <a:extLst>
                <a:ext uri="{909E8E84-426E-40DD-AFC4-6F175D3DCCD1}">
                  <a14:hiddenFill xmlns:a14="http://schemas.microsoft.com/office/drawing/2010/main">
                    <a:solidFill>
                      <a:srgbClr val="CCCC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GB" sz="2000" smtClean="0">
                    <a:solidFill>
                      <a:srgbClr val="000000"/>
                    </a:solidFill>
                    <a:latin typeface="Tahoma" pitchFamily="34" charset="0"/>
                  </a:rPr>
                  <a:t>3</a:t>
                </a:r>
              </a:p>
            </p:txBody>
          </p:sp>
          <p:sp>
            <p:nvSpPr>
              <p:cNvPr id="63507" name="Text Box 19"/>
              <p:cNvSpPr txBox="1">
                <a:spLocks noChangeArrowheads="1"/>
              </p:cNvSpPr>
              <p:nvPr/>
            </p:nvSpPr>
            <p:spPr bwMode="auto">
              <a:xfrm>
                <a:off x="2822" y="2016"/>
                <a:ext cx="442" cy="250"/>
              </a:xfrm>
              <a:prstGeom prst="rect">
                <a:avLst/>
              </a:prstGeom>
              <a:noFill/>
              <a:ln>
                <a:noFill/>
              </a:ln>
              <a:effectLst/>
              <a:extLst>
                <a:ext uri="{909E8E84-426E-40DD-AFC4-6F175D3DCCD1}">
                  <a14:hiddenFill xmlns:a14="http://schemas.microsoft.com/office/drawing/2010/main">
                    <a:solidFill>
                      <a:srgbClr val="CCCC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GB" sz="2000" smtClean="0">
                    <a:solidFill>
                      <a:srgbClr val="000000"/>
                    </a:solidFill>
                    <a:latin typeface="Tahoma" pitchFamily="34" charset="0"/>
                  </a:rPr>
                  <a:t>4</a:t>
                </a:r>
              </a:p>
            </p:txBody>
          </p:sp>
          <p:sp>
            <p:nvSpPr>
              <p:cNvPr id="63508" name="Text Box 20"/>
              <p:cNvSpPr txBox="1">
                <a:spLocks noChangeArrowheads="1"/>
              </p:cNvSpPr>
              <p:nvPr/>
            </p:nvSpPr>
            <p:spPr bwMode="auto">
              <a:xfrm>
                <a:off x="3264" y="2016"/>
                <a:ext cx="442" cy="250"/>
              </a:xfrm>
              <a:prstGeom prst="rect">
                <a:avLst/>
              </a:prstGeom>
              <a:noFill/>
              <a:ln>
                <a:noFill/>
              </a:ln>
              <a:effectLst/>
              <a:extLst>
                <a:ext uri="{909E8E84-426E-40DD-AFC4-6F175D3DCCD1}">
                  <a14:hiddenFill xmlns:a14="http://schemas.microsoft.com/office/drawing/2010/main">
                    <a:solidFill>
                      <a:srgbClr val="CCCC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GB" sz="2000" smtClean="0">
                    <a:solidFill>
                      <a:srgbClr val="000000"/>
                    </a:solidFill>
                    <a:latin typeface="Tahoma" pitchFamily="34" charset="0"/>
                  </a:rPr>
                  <a:t>5</a:t>
                </a:r>
              </a:p>
            </p:txBody>
          </p:sp>
          <p:sp>
            <p:nvSpPr>
              <p:cNvPr id="63509" name="Text Box 21"/>
              <p:cNvSpPr txBox="1">
                <a:spLocks noChangeArrowheads="1"/>
              </p:cNvSpPr>
              <p:nvPr/>
            </p:nvSpPr>
            <p:spPr bwMode="auto">
              <a:xfrm>
                <a:off x="3706" y="2016"/>
                <a:ext cx="441" cy="250"/>
              </a:xfrm>
              <a:prstGeom prst="rect">
                <a:avLst/>
              </a:prstGeom>
              <a:noFill/>
              <a:ln>
                <a:noFill/>
              </a:ln>
              <a:effectLst/>
              <a:extLst>
                <a:ext uri="{909E8E84-426E-40DD-AFC4-6F175D3DCCD1}">
                  <a14:hiddenFill xmlns:a14="http://schemas.microsoft.com/office/drawing/2010/main">
                    <a:solidFill>
                      <a:srgbClr val="CCCC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GB" sz="2000" smtClean="0">
                    <a:solidFill>
                      <a:srgbClr val="000000"/>
                    </a:solidFill>
                    <a:latin typeface="Tahoma" pitchFamily="34" charset="0"/>
                  </a:rPr>
                  <a:t>6</a:t>
                </a:r>
              </a:p>
            </p:txBody>
          </p:sp>
          <p:sp>
            <p:nvSpPr>
              <p:cNvPr id="63510" name="Text Box 22"/>
              <p:cNvSpPr txBox="1">
                <a:spLocks noChangeArrowheads="1"/>
              </p:cNvSpPr>
              <p:nvPr/>
            </p:nvSpPr>
            <p:spPr bwMode="auto">
              <a:xfrm>
                <a:off x="4147" y="2016"/>
                <a:ext cx="442" cy="250"/>
              </a:xfrm>
              <a:prstGeom prst="rect">
                <a:avLst/>
              </a:prstGeom>
              <a:noFill/>
              <a:ln>
                <a:noFill/>
              </a:ln>
              <a:effectLst/>
              <a:extLst>
                <a:ext uri="{909E8E84-426E-40DD-AFC4-6F175D3DCCD1}">
                  <a14:hiddenFill xmlns:a14="http://schemas.microsoft.com/office/drawing/2010/main">
                    <a:solidFill>
                      <a:srgbClr val="CCCC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fontAlgn="base">
                  <a:spcBef>
                    <a:spcPct val="50000"/>
                  </a:spcBef>
                  <a:spcAft>
                    <a:spcPct val="0"/>
                  </a:spcAft>
                </a:pPr>
                <a:r>
                  <a:rPr lang="en-GB" sz="2000" smtClean="0">
                    <a:solidFill>
                      <a:srgbClr val="000000"/>
                    </a:solidFill>
                    <a:latin typeface="Tahoma" pitchFamily="34" charset="0"/>
                  </a:rPr>
                  <a:t>7</a:t>
                </a:r>
              </a:p>
            </p:txBody>
          </p:sp>
        </p:grpSp>
      </p:grpSp>
      <p:sp>
        <p:nvSpPr>
          <p:cNvPr id="23" name="TextBox 22"/>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extLst>
      <p:ext uri="{BB962C8B-B14F-4D97-AF65-F5344CB8AC3E}">
        <p14:creationId xmlns:p14="http://schemas.microsoft.com/office/powerpoint/2010/main" val="144968101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40709" name="Rectangle 5"/>
          <p:cNvSpPr>
            <a:spLocks noGrp="1" noChangeArrowheads="1"/>
          </p:cNvSpPr>
          <p:nvPr>
            <p:ph type="title"/>
          </p:nvPr>
        </p:nvSpPr>
        <p:spPr>
          <a:xfrm>
            <a:off x="457200" y="0"/>
            <a:ext cx="8229600" cy="944563"/>
          </a:xfrm>
        </p:spPr>
        <p:txBody>
          <a:bodyPr/>
          <a:lstStyle/>
          <a:p>
            <a:pPr eaLnBrk="1" fontAlgn="auto" hangingPunct="1">
              <a:spcAft>
                <a:spcPts val="0"/>
              </a:spcAft>
              <a:defRPr/>
            </a:pPr>
            <a:r>
              <a:rPr lang="en-US" dirty="0">
                <a:solidFill>
                  <a:schemeClr val="tx2">
                    <a:satMod val="200000"/>
                  </a:schemeClr>
                </a:solidFill>
              </a:rPr>
              <a:t>Arrays </a:t>
            </a:r>
            <a:r>
              <a:rPr lang="en-US" dirty="0" smtClean="0">
                <a:solidFill>
                  <a:schemeClr val="tx2">
                    <a:satMod val="200000"/>
                  </a:schemeClr>
                </a:solidFill>
              </a:rPr>
              <a:t>(Cont.)</a:t>
            </a:r>
            <a:endParaRPr lang="en-US" dirty="0">
              <a:solidFill>
                <a:schemeClr val="tx2">
                  <a:satMod val="200000"/>
                </a:schemeClr>
              </a:solidFill>
            </a:endParaRPr>
          </a:p>
        </p:txBody>
      </p:sp>
      <p:sp>
        <p:nvSpPr>
          <p:cNvPr id="840710" name="Rectangle 6"/>
          <p:cNvSpPr>
            <a:spLocks noGrp="1" noChangeArrowheads="1"/>
          </p:cNvSpPr>
          <p:nvPr>
            <p:ph type="body" sz="half" idx="1"/>
          </p:nvPr>
        </p:nvSpPr>
        <p:spPr>
          <a:xfrm>
            <a:off x="457200" y="1295400"/>
            <a:ext cx="8382000" cy="4525963"/>
          </a:xfrm>
        </p:spPr>
        <p:txBody>
          <a:bodyPr lIns="90488" tIns="44450" rIns="90488" bIns="44450"/>
          <a:lstStyle/>
          <a:p>
            <a:pPr eaLnBrk="1" hangingPunct="1">
              <a:buClr>
                <a:schemeClr val="tx1"/>
              </a:buClr>
              <a:buFont typeface="Wingdings" pitchFamily="2" charset="2"/>
              <a:buBlip>
                <a:blip r:embed="rId3"/>
              </a:buBlip>
            </a:pPr>
            <a:r>
              <a:rPr lang="en-US" sz="2800" b="1" smtClean="0"/>
              <a:t>Declaration of an Array</a:t>
            </a:r>
          </a:p>
          <a:p>
            <a:pPr eaLnBrk="1" hangingPunct="1">
              <a:buClr>
                <a:schemeClr val="tx1"/>
              </a:buClr>
              <a:buFont typeface="Wingdings" pitchFamily="2" charset="2"/>
              <a:buNone/>
            </a:pPr>
            <a:r>
              <a:rPr lang="en-US" sz="2400" b="1" smtClean="0"/>
              <a:t>	Arrays</a:t>
            </a:r>
            <a:r>
              <a:rPr lang="en-US" sz="2400" smtClean="0"/>
              <a:t> are declared using enclosing square brackets.</a:t>
            </a:r>
          </a:p>
        </p:txBody>
      </p:sp>
      <p:sp>
        <p:nvSpPr>
          <p:cNvPr id="13316" name="Slide Number Placeholder 6"/>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8B16B4E5-9641-428E-AD2A-B07BC2FF1C5F}" type="slidenum">
              <a:rPr lang="en-US" smtClean="0"/>
              <a:pPr fontAlgn="base">
                <a:spcBef>
                  <a:spcPct val="0"/>
                </a:spcBef>
                <a:spcAft>
                  <a:spcPct val="0"/>
                </a:spcAft>
                <a:defRPr/>
              </a:pPr>
              <a:t>18</a:t>
            </a:fld>
            <a:endParaRPr lang="en-US" smtClean="0"/>
          </a:p>
        </p:txBody>
      </p:sp>
      <p:sp>
        <p:nvSpPr>
          <p:cNvPr id="840707" name="Rectangle 3"/>
          <p:cNvSpPr>
            <a:spLocks noChangeArrowheads="1"/>
          </p:cNvSpPr>
          <p:nvPr/>
        </p:nvSpPr>
        <p:spPr bwMode="auto">
          <a:xfrm>
            <a:off x="685800" y="1828800"/>
            <a:ext cx="8077200" cy="4114800"/>
          </a:xfrm>
          <a:prstGeom prst="rect">
            <a:avLst/>
          </a:prstGeom>
          <a:noFill/>
          <a:ln>
            <a:noFill/>
          </a:ln>
          <a:effectLst/>
          <a:extLst/>
        </p:spPr>
        <p:txBody>
          <a:bodyPr/>
          <a:lstStyle/>
          <a:p>
            <a:pPr marL="342900" indent="-342900" fontAlgn="auto">
              <a:spcBef>
                <a:spcPct val="20000"/>
              </a:spcBef>
              <a:spcAft>
                <a:spcPts val="0"/>
              </a:spcAft>
              <a:buClr>
                <a:schemeClr val="hlink"/>
              </a:buClr>
              <a:buSzPct val="80000"/>
              <a:buFont typeface="Wingdings" pitchFamily="2" charset="2"/>
              <a:buChar char="n"/>
              <a:defRPr/>
            </a:pPr>
            <a:endParaRPr lang="en-US" sz="3600">
              <a:solidFill>
                <a:schemeClr val="bg1"/>
              </a:solidFill>
              <a:effectLst>
                <a:outerShdw blurRad="38100" dist="38100" dir="2700000" algn="tl">
                  <a:srgbClr val="000000"/>
                </a:outerShdw>
              </a:effectLst>
              <a:latin typeface="+mn-lt"/>
            </a:endParaRPr>
          </a:p>
        </p:txBody>
      </p:sp>
      <p:sp>
        <p:nvSpPr>
          <p:cNvPr id="13318" name="Text Box 4"/>
          <p:cNvSpPr txBox="1">
            <a:spLocks noChangeArrowheads="1"/>
          </p:cNvSpPr>
          <p:nvPr/>
        </p:nvSpPr>
        <p:spPr bwMode="auto">
          <a:xfrm>
            <a:off x="4327525" y="4232275"/>
            <a:ext cx="184150" cy="457200"/>
          </a:xfrm>
          <a:prstGeom prst="rect">
            <a:avLst/>
          </a:prstGeom>
          <a:noFill/>
          <a:ln w="9525">
            <a:noFill/>
            <a:miter lim="800000"/>
            <a:headEnd/>
            <a:tailEnd/>
          </a:ln>
        </p:spPr>
        <p:txBody>
          <a:bodyPr wrap="none">
            <a:spAutoFit/>
          </a:bodyPr>
          <a:lstStyle/>
          <a:p>
            <a:pPr eaLnBrk="0" hangingPunct="0"/>
            <a:endParaRPr lang="en-US" sz="2400">
              <a:latin typeface="Times New Roman" pitchFamily="18" charset="0"/>
            </a:endParaRPr>
          </a:p>
        </p:txBody>
      </p:sp>
      <p:sp>
        <p:nvSpPr>
          <p:cNvPr id="13319" name="Text Box 7"/>
          <p:cNvSpPr txBox="1">
            <a:spLocks noChangeArrowheads="1"/>
          </p:cNvSpPr>
          <p:nvPr/>
        </p:nvSpPr>
        <p:spPr bwMode="auto">
          <a:xfrm>
            <a:off x="3179763" y="4972050"/>
            <a:ext cx="182562" cy="587375"/>
          </a:xfrm>
          <a:prstGeom prst="rect">
            <a:avLst/>
          </a:prstGeom>
          <a:noFill/>
          <a:ln w="9525">
            <a:noFill/>
            <a:miter lim="800000"/>
            <a:headEnd/>
            <a:tailEnd/>
          </a:ln>
        </p:spPr>
        <p:txBody>
          <a:bodyPr wrap="none" lIns="90000" tIns="46800" rIns="90000" bIns="46800">
            <a:spAutoFit/>
          </a:bodyPr>
          <a:lstStyle/>
          <a:p>
            <a:pPr eaLnBrk="0" hangingPunct="0"/>
            <a:endParaRPr lang="en-US" sz="3200">
              <a:latin typeface="Times New Roman" pitchFamily="18" charset="0"/>
            </a:endParaRPr>
          </a:p>
        </p:txBody>
      </p:sp>
      <p:sp>
        <p:nvSpPr>
          <p:cNvPr id="840712" name="Text Box 8"/>
          <p:cNvSpPr txBox="1">
            <a:spLocks noChangeArrowheads="1"/>
          </p:cNvSpPr>
          <p:nvPr/>
        </p:nvSpPr>
        <p:spPr bwMode="auto">
          <a:xfrm>
            <a:off x="3124200" y="2514600"/>
            <a:ext cx="3124200" cy="1817688"/>
          </a:xfrm>
          <a:prstGeom prst="rect">
            <a:avLst/>
          </a:prstGeom>
          <a:noFill/>
          <a:ln w="9525">
            <a:noFill/>
            <a:miter lim="800000"/>
            <a:headEnd/>
            <a:tailEnd/>
          </a:ln>
        </p:spPr>
        <p:txBody>
          <a:bodyPr lIns="90000" tIns="46800" rIns="90000" bIns="46800">
            <a:spAutoFit/>
          </a:bodyPr>
          <a:lstStyle/>
          <a:p>
            <a:pPr eaLnBrk="0" hangingPunct="0"/>
            <a:r>
              <a:rPr lang="en-US" sz="2800">
                <a:latin typeface="Times New Roman" pitchFamily="18" charset="0"/>
              </a:rPr>
              <a:t>char vowels[ 5];</a:t>
            </a:r>
          </a:p>
          <a:p>
            <a:pPr eaLnBrk="0" hangingPunct="0"/>
            <a:endParaRPr lang="en-US" sz="2800">
              <a:latin typeface="Times New Roman" pitchFamily="18" charset="0"/>
            </a:endParaRPr>
          </a:p>
          <a:p>
            <a:pPr eaLnBrk="0" hangingPunct="0"/>
            <a:r>
              <a:rPr lang="en-US" sz="2800">
                <a:latin typeface="Times New Roman" pitchFamily="18" charset="0"/>
              </a:rPr>
              <a:t>int  </a:t>
            </a:r>
            <a:r>
              <a:rPr lang="si-LK" sz="2800">
                <a:latin typeface="Times New Roman" pitchFamily="18" charset="0"/>
                <a:ea typeface="Iskoola Pota" pitchFamily="18" charset="0"/>
              </a:rPr>
              <a:t>number</a:t>
            </a:r>
            <a:r>
              <a:rPr lang="en-US" sz="2800">
                <a:latin typeface="Times New Roman" pitchFamily="18" charset="0"/>
              </a:rPr>
              <a:t>[ 10];</a:t>
            </a:r>
          </a:p>
          <a:p>
            <a:pPr eaLnBrk="0" hangingPunct="0"/>
            <a:endParaRPr lang="en-US" sz="2800">
              <a:latin typeface="Times New Roman" pitchFamily="18" charset="0"/>
            </a:endParaRPr>
          </a:p>
        </p:txBody>
      </p:sp>
      <p:sp>
        <p:nvSpPr>
          <p:cNvPr id="840713" name="Line 9"/>
          <p:cNvSpPr>
            <a:spLocks noChangeShapeType="1"/>
          </p:cNvSpPr>
          <p:nvPr/>
        </p:nvSpPr>
        <p:spPr bwMode="auto">
          <a:xfrm rot="-1725337">
            <a:off x="1716088" y="2678113"/>
            <a:ext cx="1447800" cy="533400"/>
          </a:xfrm>
          <a:prstGeom prst="line">
            <a:avLst/>
          </a:prstGeom>
          <a:noFill/>
          <a:ln w="63500">
            <a:solidFill>
              <a:schemeClr val="accent6">
                <a:lumMod val="75000"/>
              </a:schemeClr>
            </a:solidFill>
            <a:round/>
            <a:headEnd/>
            <a:tailEnd type="triangle" w="med" len="med"/>
          </a:ln>
        </p:spPr>
        <p:txBody>
          <a:bodyPr wrap="none" lIns="90000" tIns="46800" rIns="90000" bIns="46800" anchor="ctr">
            <a:spAutoFit/>
          </a:bodyPr>
          <a:lstStyle/>
          <a:p>
            <a:endParaRPr lang="en-US"/>
          </a:p>
        </p:txBody>
      </p:sp>
      <p:sp>
        <p:nvSpPr>
          <p:cNvPr id="840714" name="Line 10"/>
          <p:cNvSpPr>
            <a:spLocks noChangeShapeType="1"/>
          </p:cNvSpPr>
          <p:nvPr/>
        </p:nvSpPr>
        <p:spPr bwMode="auto">
          <a:xfrm rot="-545838">
            <a:off x="1633538" y="3311525"/>
            <a:ext cx="1447800" cy="533400"/>
          </a:xfrm>
          <a:prstGeom prst="line">
            <a:avLst/>
          </a:prstGeom>
          <a:noFill/>
          <a:ln w="63500">
            <a:solidFill>
              <a:schemeClr val="accent6">
                <a:lumMod val="75000"/>
              </a:schemeClr>
            </a:solidFill>
            <a:round/>
            <a:headEnd/>
            <a:tailEnd type="triangle" w="med" len="med"/>
          </a:ln>
        </p:spPr>
        <p:txBody>
          <a:bodyPr wrap="none" lIns="90000" tIns="46800" rIns="90000" bIns="46800" anchor="ctr">
            <a:spAutoFit/>
          </a:bodyPr>
          <a:lstStyle/>
          <a:p>
            <a:endParaRPr lang="en-US"/>
          </a:p>
        </p:txBody>
      </p:sp>
      <p:sp>
        <p:nvSpPr>
          <p:cNvPr id="840715" name="Text Box 11"/>
          <p:cNvSpPr txBox="1">
            <a:spLocks noChangeArrowheads="1"/>
          </p:cNvSpPr>
          <p:nvPr/>
        </p:nvSpPr>
        <p:spPr bwMode="auto">
          <a:xfrm>
            <a:off x="457200" y="2971800"/>
            <a:ext cx="1041400" cy="587375"/>
          </a:xfrm>
          <a:prstGeom prst="rect">
            <a:avLst/>
          </a:prstGeom>
          <a:noFill/>
          <a:ln w="9525">
            <a:noFill/>
            <a:miter lim="800000"/>
            <a:headEnd/>
            <a:tailEnd/>
          </a:ln>
        </p:spPr>
        <p:txBody>
          <a:bodyPr wrap="none" lIns="90000" tIns="46800" rIns="90000" bIns="46800">
            <a:spAutoFit/>
          </a:bodyPr>
          <a:lstStyle/>
          <a:p>
            <a:pPr eaLnBrk="0" hangingPunct="0"/>
            <a:r>
              <a:rPr lang="en-US" sz="3200" b="1">
                <a:latin typeface="Times New Roman" pitchFamily="18" charset="0"/>
              </a:rPr>
              <a:t>Type</a:t>
            </a:r>
          </a:p>
        </p:txBody>
      </p:sp>
      <p:sp>
        <p:nvSpPr>
          <p:cNvPr id="840716" name="Line 12"/>
          <p:cNvSpPr>
            <a:spLocks noChangeShapeType="1"/>
          </p:cNvSpPr>
          <p:nvPr/>
        </p:nvSpPr>
        <p:spPr bwMode="auto">
          <a:xfrm flipH="1" flipV="1">
            <a:off x="4724400" y="2971800"/>
            <a:ext cx="1633538" cy="385763"/>
          </a:xfrm>
          <a:prstGeom prst="line">
            <a:avLst/>
          </a:prstGeom>
          <a:noFill/>
          <a:ln w="63500">
            <a:solidFill>
              <a:srgbClr val="FF3300"/>
            </a:solidFill>
            <a:round/>
            <a:headEnd/>
            <a:tailEnd type="triangle" w="med" len="med"/>
          </a:ln>
        </p:spPr>
        <p:txBody>
          <a:bodyPr lIns="90000" tIns="46800" rIns="90000" bIns="46800" anchor="ctr">
            <a:spAutoFit/>
          </a:bodyPr>
          <a:lstStyle/>
          <a:p>
            <a:endParaRPr lang="en-US"/>
          </a:p>
        </p:txBody>
      </p:sp>
      <p:sp>
        <p:nvSpPr>
          <p:cNvPr id="840717" name="Line 13"/>
          <p:cNvSpPr>
            <a:spLocks noChangeShapeType="1"/>
          </p:cNvSpPr>
          <p:nvPr/>
        </p:nvSpPr>
        <p:spPr bwMode="auto">
          <a:xfrm rot="21054250" flipH="1">
            <a:off x="4632325" y="3475038"/>
            <a:ext cx="1736725" cy="46037"/>
          </a:xfrm>
          <a:prstGeom prst="line">
            <a:avLst/>
          </a:prstGeom>
          <a:noFill/>
          <a:ln w="63500">
            <a:solidFill>
              <a:srgbClr val="FF3300"/>
            </a:solidFill>
            <a:round/>
            <a:headEnd/>
            <a:tailEnd type="triangle" w="med" len="med"/>
          </a:ln>
        </p:spPr>
        <p:txBody>
          <a:bodyPr lIns="90000" tIns="46800" rIns="90000" bIns="46800" anchor="ctr">
            <a:spAutoFit/>
          </a:bodyPr>
          <a:lstStyle/>
          <a:p>
            <a:endParaRPr lang="en-US"/>
          </a:p>
        </p:txBody>
      </p:sp>
      <p:sp>
        <p:nvSpPr>
          <p:cNvPr id="840718" name="Text Box 14"/>
          <p:cNvSpPr txBox="1">
            <a:spLocks noChangeArrowheads="1"/>
          </p:cNvSpPr>
          <p:nvPr/>
        </p:nvSpPr>
        <p:spPr bwMode="auto">
          <a:xfrm>
            <a:off x="6429375" y="3143250"/>
            <a:ext cx="2286000" cy="401638"/>
          </a:xfrm>
          <a:prstGeom prst="rect">
            <a:avLst/>
          </a:prstGeom>
          <a:noFill/>
          <a:ln w="9525">
            <a:noFill/>
            <a:miter lim="800000"/>
            <a:headEnd/>
            <a:tailEnd/>
          </a:ln>
        </p:spPr>
        <p:txBody>
          <a:bodyPr lIns="90000" tIns="46800" rIns="90000" bIns="46800">
            <a:spAutoFit/>
          </a:bodyPr>
          <a:lstStyle/>
          <a:p>
            <a:pPr eaLnBrk="0" hangingPunct="0"/>
            <a:r>
              <a:rPr lang="en-US" sz="2000">
                <a:latin typeface="Times New Roman" pitchFamily="18" charset="0"/>
              </a:rPr>
              <a:t>Name of the array</a:t>
            </a:r>
          </a:p>
        </p:txBody>
      </p:sp>
      <p:sp>
        <p:nvSpPr>
          <p:cNvPr id="840719" name="Line 15"/>
          <p:cNvSpPr>
            <a:spLocks noChangeShapeType="1"/>
          </p:cNvSpPr>
          <p:nvPr/>
        </p:nvSpPr>
        <p:spPr bwMode="auto">
          <a:xfrm rot="3818487" flipH="1">
            <a:off x="5715795" y="3510756"/>
            <a:ext cx="989012" cy="1127125"/>
          </a:xfrm>
          <a:prstGeom prst="line">
            <a:avLst/>
          </a:prstGeom>
          <a:noFill/>
          <a:ln w="63500">
            <a:solidFill>
              <a:srgbClr val="FF3300"/>
            </a:solidFill>
            <a:round/>
            <a:headEnd/>
            <a:tailEnd type="triangle" w="med" len="med"/>
          </a:ln>
        </p:spPr>
        <p:txBody>
          <a:bodyPr lIns="90000" tIns="46800" rIns="90000" bIns="46800" anchor="ctr">
            <a:spAutoFit/>
          </a:bodyPr>
          <a:lstStyle/>
          <a:p>
            <a:endParaRPr lang="en-US"/>
          </a:p>
        </p:txBody>
      </p:sp>
      <p:sp>
        <p:nvSpPr>
          <p:cNvPr id="840721" name="Text Box 17"/>
          <p:cNvSpPr txBox="1">
            <a:spLocks noChangeArrowheads="1"/>
          </p:cNvSpPr>
          <p:nvPr/>
        </p:nvSpPr>
        <p:spPr bwMode="auto">
          <a:xfrm>
            <a:off x="6553200" y="4191000"/>
            <a:ext cx="2447925" cy="401638"/>
          </a:xfrm>
          <a:prstGeom prst="rect">
            <a:avLst/>
          </a:prstGeom>
          <a:noFill/>
          <a:ln w="9525">
            <a:noFill/>
            <a:miter lim="800000"/>
            <a:headEnd/>
            <a:tailEnd/>
          </a:ln>
        </p:spPr>
        <p:txBody>
          <a:bodyPr lIns="90000" tIns="46800" rIns="90000" bIns="46800">
            <a:spAutoFit/>
          </a:bodyPr>
          <a:lstStyle/>
          <a:p>
            <a:pPr eaLnBrk="0" hangingPunct="0"/>
            <a:r>
              <a:rPr lang="en-US" sz="2000">
                <a:latin typeface="Times New Roman" pitchFamily="18" charset="0"/>
              </a:rPr>
              <a:t>Number of elements</a:t>
            </a:r>
          </a:p>
        </p:txBody>
      </p:sp>
      <p:sp>
        <p:nvSpPr>
          <p:cNvPr id="17" name="Line 15"/>
          <p:cNvSpPr>
            <a:spLocks noChangeShapeType="1"/>
          </p:cNvSpPr>
          <p:nvPr/>
        </p:nvSpPr>
        <p:spPr bwMode="auto">
          <a:xfrm rot="3818487" flipH="1">
            <a:off x="5151438" y="3113088"/>
            <a:ext cx="2041525" cy="860425"/>
          </a:xfrm>
          <a:prstGeom prst="line">
            <a:avLst/>
          </a:prstGeom>
          <a:noFill/>
          <a:ln w="63500">
            <a:solidFill>
              <a:srgbClr val="FF3300"/>
            </a:solidFill>
            <a:round/>
            <a:headEnd/>
            <a:tailEnd type="triangle" w="med" len="med"/>
          </a:ln>
        </p:spPr>
        <p:txBody>
          <a:bodyPr lIns="90000" tIns="46800" rIns="90000" bIns="46800" anchor="ctr">
            <a:spAutoFit/>
          </a:bodyPr>
          <a:lstStyle/>
          <a:p>
            <a:endParaRPr lang="en-US"/>
          </a:p>
        </p:txBody>
      </p:sp>
      <p:sp>
        <p:nvSpPr>
          <p:cNvPr id="18" name="TextBox 17"/>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ransition>
    <p:sndAc>
      <p:stSnd>
        <p:snd r:embed="rId2" name="breeze.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nodePh="1">
                                  <p:stCondLst>
                                    <p:cond delay="0"/>
                                  </p:stCondLst>
                                  <p:endCondLst>
                                    <p:cond evt="begin" delay="0">
                                      <p:tn val="5"/>
                                    </p:cond>
                                  </p:endCondLst>
                                  <p:childTnLst>
                                    <p:set>
                                      <p:cBhvr>
                                        <p:cTn id="6" dur="1" fill="hold">
                                          <p:stCondLst>
                                            <p:cond delay="0"/>
                                          </p:stCondLst>
                                        </p:cTn>
                                        <p:tgtEl>
                                          <p:spTgt spid="840707">
                                            <p:txEl>
                                              <p:pRg st="0" end="0"/>
                                            </p:txEl>
                                          </p:spTgt>
                                        </p:tgtEl>
                                        <p:attrNameLst>
                                          <p:attrName>style.visibility</p:attrName>
                                        </p:attrNameLst>
                                      </p:cBhvr>
                                      <p:to>
                                        <p:strVal val="visible"/>
                                      </p:to>
                                    </p:set>
                                    <p:anim calcmode="lin" valueType="num">
                                      <p:cBhvr additive="base">
                                        <p:cTn id="7" dur="500" fill="hold"/>
                                        <p:tgtEl>
                                          <p:spTgt spid="84070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40707">
                                            <p:txEl>
                                              <p:pRg st="0" end="0"/>
                                            </p:txEl>
                                          </p:spTgt>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3" presetClass="entr" presetSubtype="10" fill="hold" grpId="0" nodeType="afterEffect">
                                  <p:stCondLst>
                                    <p:cond delay="0"/>
                                  </p:stCondLst>
                                  <p:childTnLst>
                                    <p:set>
                                      <p:cBhvr>
                                        <p:cTn id="11" dur="1" fill="hold">
                                          <p:stCondLst>
                                            <p:cond delay="0"/>
                                          </p:stCondLst>
                                        </p:cTn>
                                        <p:tgtEl>
                                          <p:spTgt spid="840710">
                                            <p:txEl>
                                              <p:pRg st="0" end="0"/>
                                            </p:txEl>
                                          </p:spTgt>
                                        </p:tgtEl>
                                        <p:attrNameLst>
                                          <p:attrName>style.visibility</p:attrName>
                                        </p:attrNameLst>
                                      </p:cBhvr>
                                      <p:to>
                                        <p:strVal val="visible"/>
                                      </p:to>
                                    </p:set>
                                    <p:animEffect transition="in" filter="blinds(horizontal)">
                                      <p:cBhvr>
                                        <p:cTn id="12" dur="500"/>
                                        <p:tgtEl>
                                          <p:spTgt spid="840710">
                                            <p:txEl>
                                              <p:pRg st="0" end="0"/>
                                            </p:txEl>
                                          </p:spTgt>
                                        </p:tgtEl>
                                      </p:cBhvr>
                                    </p:animEffect>
                                  </p:childTnLst>
                                </p:cTn>
                              </p:par>
                            </p:childTnLst>
                          </p:cTn>
                        </p:par>
                        <p:par>
                          <p:cTn id="13" fill="hold">
                            <p:stCondLst>
                              <p:cond delay="1000"/>
                            </p:stCondLst>
                            <p:childTnLst>
                              <p:par>
                                <p:cTn id="14" presetID="3" presetClass="entr" presetSubtype="10" fill="hold" grpId="0" nodeType="afterEffect">
                                  <p:stCondLst>
                                    <p:cond delay="0"/>
                                  </p:stCondLst>
                                  <p:childTnLst>
                                    <p:set>
                                      <p:cBhvr>
                                        <p:cTn id="15" dur="1" fill="hold">
                                          <p:stCondLst>
                                            <p:cond delay="0"/>
                                          </p:stCondLst>
                                        </p:cTn>
                                        <p:tgtEl>
                                          <p:spTgt spid="840710">
                                            <p:txEl>
                                              <p:pRg st="1" end="1"/>
                                            </p:txEl>
                                          </p:spTgt>
                                        </p:tgtEl>
                                        <p:attrNameLst>
                                          <p:attrName>style.visibility</p:attrName>
                                        </p:attrNameLst>
                                      </p:cBhvr>
                                      <p:to>
                                        <p:strVal val="visible"/>
                                      </p:to>
                                    </p:set>
                                    <p:animEffect transition="in" filter="blinds(horizontal)">
                                      <p:cBhvr>
                                        <p:cTn id="16" dur="500"/>
                                        <p:tgtEl>
                                          <p:spTgt spid="840710">
                                            <p:txEl>
                                              <p:pRg st="1" end="1"/>
                                            </p:txEl>
                                          </p:spTgt>
                                        </p:tgtEl>
                                      </p:cBhvr>
                                    </p:animEffect>
                                  </p:childTnLst>
                                </p:cTn>
                              </p:par>
                            </p:childTnLst>
                          </p:cTn>
                        </p:par>
                        <p:par>
                          <p:cTn id="17" fill="hold" nodeType="afterGroup">
                            <p:stCondLst>
                              <p:cond delay="1500"/>
                            </p:stCondLst>
                            <p:childTnLst>
                              <p:par>
                                <p:cTn id="18" presetID="2" presetClass="entr" presetSubtype="8" fill="hold" grpId="0" nodeType="afterEffect">
                                  <p:stCondLst>
                                    <p:cond delay="0"/>
                                  </p:stCondLst>
                                  <p:childTnLst>
                                    <p:set>
                                      <p:cBhvr>
                                        <p:cTn id="19" dur="1" fill="hold">
                                          <p:stCondLst>
                                            <p:cond delay="0"/>
                                          </p:stCondLst>
                                        </p:cTn>
                                        <p:tgtEl>
                                          <p:spTgt spid="840712"/>
                                        </p:tgtEl>
                                        <p:attrNameLst>
                                          <p:attrName>style.visibility</p:attrName>
                                        </p:attrNameLst>
                                      </p:cBhvr>
                                      <p:to>
                                        <p:strVal val="visible"/>
                                      </p:to>
                                    </p:set>
                                    <p:anim calcmode="lin" valueType="num">
                                      <p:cBhvr additive="base">
                                        <p:cTn id="20" dur="500" fill="hold"/>
                                        <p:tgtEl>
                                          <p:spTgt spid="840712"/>
                                        </p:tgtEl>
                                        <p:attrNameLst>
                                          <p:attrName>ppt_x</p:attrName>
                                        </p:attrNameLst>
                                      </p:cBhvr>
                                      <p:tavLst>
                                        <p:tav tm="0">
                                          <p:val>
                                            <p:strVal val="0-#ppt_w/2"/>
                                          </p:val>
                                        </p:tav>
                                        <p:tav tm="100000">
                                          <p:val>
                                            <p:strVal val="#ppt_x"/>
                                          </p:val>
                                        </p:tav>
                                      </p:tavLst>
                                    </p:anim>
                                    <p:anim calcmode="lin" valueType="num">
                                      <p:cBhvr additive="base">
                                        <p:cTn id="21" dur="500" fill="hold"/>
                                        <p:tgtEl>
                                          <p:spTgt spid="840712"/>
                                        </p:tgtEl>
                                        <p:attrNameLst>
                                          <p:attrName>ppt_y</p:attrName>
                                        </p:attrNameLst>
                                      </p:cBhvr>
                                      <p:tavLst>
                                        <p:tav tm="0">
                                          <p:val>
                                            <p:strVal val="#ppt_y"/>
                                          </p:val>
                                        </p:tav>
                                        <p:tav tm="100000">
                                          <p:val>
                                            <p:strVal val="#ppt_y"/>
                                          </p:val>
                                        </p:tav>
                                      </p:tavLst>
                                    </p:anim>
                                  </p:childTnLst>
                                </p:cTn>
                              </p:par>
                            </p:childTnLst>
                          </p:cTn>
                        </p:par>
                        <p:par>
                          <p:cTn id="22" fill="hold" nodeType="afterGroup">
                            <p:stCondLst>
                              <p:cond delay="2000"/>
                            </p:stCondLst>
                            <p:childTnLst>
                              <p:par>
                                <p:cTn id="23" presetID="2" presetClass="entr" presetSubtype="8" fill="hold" grpId="0" nodeType="afterEffect">
                                  <p:stCondLst>
                                    <p:cond delay="0"/>
                                  </p:stCondLst>
                                  <p:childTnLst>
                                    <p:set>
                                      <p:cBhvr>
                                        <p:cTn id="24" dur="1" fill="hold">
                                          <p:stCondLst>
                                            <p:cond delay="0"/>
                                          </p:stCondLst>
                                        </p:cTn>
                                        <p:tgtEl>
                                          <p:spTgt spid="840713"/>
                                        </p:tgtEl>
                                        <p:attrNameLst>
                                          <p:attrName>style.visibility</p:attrName>
                                        </p:attrNameLst>
                                      </p:cBhvr>
                                      <p:to>
                                        <p:strVal val="visible"/>
                                      </p:to>
                                    </p:set>
                                    <p:anim calcmode="lin" valueType="num">
                                      <p:cBhvr additive="base">
                                        <p:cTn id="25" dur="500" fill="hold"/>
                                        <p:tgtEl>
                                          <p:spTgt spid="840713"/>
                                        </p:tgtEl>
                                        <p:attrNameLst>
                                          <p:attrName>ppt_x</p:attrName>
                                        </p:attrNameLst>
                                      </p:cBhvr>
                                      <p:tavLst>
                                        <p:tav tm="0">
                                          <p:val>
                                            <p:strVal val="0-#ppt_w/2"/>
                                          </p:val>
                                        </p:tav>
                                        <p:tav tm="100000">
                                          <p:val>
                                            <p:strVal val="#ppt_x"/>
                                          </p:val>
                                        </p:tav>
                                      </p:tavLst>
                                    </p:anim>
                                    <p:anim calcmode="lin" valueType="num">
                                      <p:cBhvr additive="base">
                                        <p:cTn id="26" dur="500" fill="hold"/>
                                        <p:tgtEl>
                                          <p:spTgt spid="840713"/>
                                        </p:tgtEl>
                                        <p:attrNameLst>
                                          <p:attrName>ppt_y</p:attrName>
                                        </p:attrNameLst>
                                      </p:cBhvr>
                                      <p:tavLst>
                                        <p:tav tm="0">
                                          <p:val>
                                            <p:strVal val="#ppt_y"/>
                                          </p:val>
                                        </p:tav>
                                        <p:tav tm="100000">
                                          <p:val>
                                            <p:strVal val="#ppt_y"/>
                                          </p:val>
                                        </p:tav>
                                      </p:tavLst>
                                    </p:anim>
                                  </p:childTnLst>
                                </p:cTn>
                              </p:par>
                            </p:childTnLst>
                          </p:cTn>
                        </p:par>
                        <p:par>
                          <p:cTn id="27" fill="hold" nodeType="afterGroup">
                            <p:stCondLst>
                              <p:cond delay="2500"/>
                            </p:stCondLst>
                            <p:childTnLst>
                              <p:par>
                                <p:cTn id="28" presetID="2" presetClass="entr" presetSubtype="8" fill="hold" grpId="0" nodeType="afterEffect">
                                  <p:stCondLst>
                                    <p:cond delay="0"/>
                                  </p:stCondLst>
                                  <p:childTnLst>
                                    <p:set>
                                      <p:cBhvr>
                                        <p:cTn id="29" dur="1" fill="hold">
                                          <p:stCondLst>
                                            <p:cond delay="0"/>
                                          </p:stCondLst>
                                        </p:cTn>
                                        <p:tgtEl>
                                          <p:spTgt spid="840714"/>
                                        </p:tgtEl>
                                        <p:attrNameLst>
                                          <p:attrName>style.visibility</p:attrName>
                                        </p:attrNameLst>
                                      </p:cBhvr>
                                      <p:to>
                                        <p:strVal val="visible"/>
                                      </p:to>
                                    </p:set>
                                    <p:anim calcmode="lin" valueType="num">
                                      <p:cBhvr additive="base">
                                        <p:cTn id="30" dur="500" fill="hold"/>
                                        <p:tgtEl>
                                          <p:spTgt spid="840714"/>
                                        </p:tgtEl>
                                        <p:attrNameLst>
                                          <p:attrName>ppt_x</p:attrName>
                                        </p:attrNameLst>
                                      </p:cBhvr>
                                      <p:tavLst>
                                        <p:tav tm="0">
                                          <p:val>
                                            <p:strVal val="0-#ppt_w/2"/>
                                          </p:val>
                                        </p:tav>
                                        <p:tav tm="100000">
                                          <p:val>
                                            <p:strVal val="#ppt_x"/>
                                          </p:val>
                                        </p:tav>
                                      </p:tavLst>
                                    </p:anim>
                                    <p:anim calcmode="lin" valueType="num">
                                      <p:cBhvr additive="base">
                                        <p:cTn id="31" dur="500" fill="hold"/>
                                        <p:tgtEl>
                                          <p:spTgt spid="840714"/>
                                        </p:tgtEl>
                                        <p:attrNameLst>
                                          <p:attrName>ppt_y</p:attrName>
                                        </p:attrNameLst>
                                      </p:cBhvr>
                                      <p:tavLst>
                                        <p:tav tm="0">
                                          <p:val>
                                            <p:strVal val="#ppt_y"/>
                                          </p:val>
                                        </p:tav>
                                        <p:tav tm="100000">
                                          <p:val>
                                            <p:strVal val="#ppt_y"/>
                                          </p:val>
                                        </p:tav>
                                      </p:tavLst>
                                    </p:anim>
                                  </p:childTnLst>
                                </p:cTn>
                              </p:par>
                            </p:childTnLst>
                          </p:cTn>
                        </p:par>
                        <p:par>
                          <p:cTn id="32" fill="hold" nodeType="afterGroup">
                            <p:stCondLst>
                              <p:cond delay="3000"/>
                            </p:stCondLst>
                            <p:childTnLst>
                              <p:par>
                                <p:cTn id="33" presetID="2" presetClass="entr" presetSubtype="1" fill="hold" grpId="0" nodeType="afterEffect">
                                  <p:stCondLst>
                                    <p:cond delay="0"/>
                                  </p:stCondLst>
                                  <p:childTnLst>
                                    <p:set>
                                      <p:cBhvr>
                                        <p:cTn id="34" dur="1" fill="hold">
                                          <p:stCondLst>
                                            <p:cond delay="0"/>
                                          </p:stCondLst>
                                        </p:cTn>
                                        <p:tgtEl>
                                          <p:spTgt spid="840715"/>
                                        </p:tgtEl>
                                        <p:attrNameLst>
                                          <p:attrName>style.visibility</p:attrName>
                                        </p:attrNameLst>
                                      </p:cBhvr>
                                      <p:to>
                                        <p:strVal val="visible"/>
                                      </p:to>
                                    </p:set>
                                    <p:anim calcmode="lin" valueType="num">
                                      <p:cBhvr additive="base">
                                        <p:cTn id="35" dur="500" fill="hold"/>
                                        <p:tgtEl>
                                          <p:spTgt spid="840715"/>
                                        </p:tgtEl>
                                        <p:attrNameLst>
                                          <p:attrName>ppt_x</p:attrName>
                                        </p:attrNameLst>
                                      </p:cBhvr>
                                      <p:tavLst>
                                        <p:tav tm="0">
                                          <p:val>
                                            <p:strVal val="#ppt_x"/>
                                          </p:val>
                                        </p:tav>
                                        <p:tav tm="100000">
                                          <p:val>
                                            <p:strVal val="#ppt_x"/>
                                          </p:val>
                                        </p:tav>
                                      </p:tavLst>
                                    </p:anim>
                                    <p:anim calcmode="lin" valueType="num">
                                      <p:cBhvr additive="base">
                                        <p:cTn id="36" dur="500" fill="hold"/>
                                        <p:tgtEl>
                                          <p:spTgt spid="840715"/>
                                        </p:tgtEl>
                                        <p:attrNameLst>
                                          <p:attrName>ppt_y</p:attrName>
                                        </p:attrNameLst>
                                      </p:cBhvr>
                                      <p:tavLst>
                                        <p:tav tm="0">
                                          <p:val>
                                            <p:strVal val="0-#ppt_h/2"/>
                                          </p:val>
                                        </p:tav>
                                        <p:tav tm="100000">
                                          <p:val>
                                            <p:strVal val="#ppt_y"/>
                                          </p:val>
                                        </p:tav>
                                      </p:tavLst>
                                    </p:anim>
                                  </p:childTnLst>
                                </p:cTn>
                              </p:par>
                            </p:childTnLst>
                          </p:cTn>
                        </p:par>
                        <p:par>
                          <p:cTn id="37" fill="hold" nodeType="afterGroup">
                            <p:stCondLst>
                              <p:cond delay="3500"/>
                            </p:stCondLst>
                            <p:childTnLst>
                              <p:par>
                                <p:cTn id="38" presetID="2" presetClass="entr" presetSubtype="6" fill="hold" grpId="0" nodeType="afterEffect">
                                  <p:stCondLst>
                                    <p:cond delay="0"/>
                                  </p:stCondLst>
                                  <p:childTnLst>
                                    <p:set>
                                      <p:cBhvr>
                                        <p:cTn id="39" dur="1" fill="hold">
                                          <p:stCondLst>
                                            <p:cond delay="0"/>
                                          </p:stCondLst>
                                        </p:cTn>
                                        <p:tgtEl>
                                          <p:spTgt spid="840716"/>
                                        </p:tgtEl>
                                        <p:attrNameLst>
                                          <p:attrName>style.visibility</p:attrName>
                                        </p:attrNameLst>
                                      </p:cBhvr>
                                      <p:to>
                                        <p:strVal val="visible"/>
                                      </p:to>
                                    </p:set>
                                    <p:anim calcmode="lin" valueType="num">
                                      <p:cBhvr additive="base">
                                        <p:cTn id="40" dur="500" fill="hold"/>
                                        <p:tgtEl>
                                          <p:spTgt spid="840716"/>
                                        </p:tgtEl>
                                        <p:attrNameLst>
                                          <p:attrName>ppt_x</p:attrName>
                                        </p:attrNameLst>
                                      </p:cBhvr>
                                      <p:tavLst>
                                        <p:tav tm="0">
                                          <p:val>
                                            <p:strVal val="1+#ppt_w/2"/>
                                          </p:val>
                                        </p:tav>
                                        <p:tav tm="100000">
                                          <p:val>
                                            <p:strVal val="#ppt_x"/>
                                          </p:val>
                                        </p:tav>
                                      </p:tavLst>
                                    </p:anim>
                                    <p:anim calcmode="lin" valueType="num">
                                      <p:cBhvr additive="base">
                                        <p:cTn id="41" dur="500" fill="hold"/>
                                        <p:tgtEl>
                                          <p:spTgt spid="840716"/>
                                        </p:tgtEl>
                                        <p:attrNameLst>
                                          <p:attrName>ppt_y</p:attrName>
                                        </p:attrNameLst>
                                      </p:cBhvr>
                                      <p:tavLst>
                                        <p:tav tm="0">
                                          <p:val>
                                            <p:strVal val="1+#ppt_h/2"/>
                                          </p:val>
                                        </p:tav>
                                        <p:tav tm="100000">
                                          <p:val>
                                            <p:strVal val="#ppt_y"/>
                                          </p:val>
                                        </p:tav>
                                      </p:tavLst>
                                    </p:anim>
                                  </p:childTnLst>
                                </p:cTn>
                              </p:par>
                            </p:childTnLst>
                          </p:cTn>
                        </p:par>
                        <p:par>
                          <p:cTn id="42" fill="hold" nodeType="afterGroup">
                            <p:stCondLst>
                              <p:cond delay="4000"/>
                            </p:stCondLst>
                            <p:childTnLst>
                              <p:par>
                                <p:cTn id="43" presetID="2" presetClass="entr" presetSubtype="8" fill="hold" grpId="0" nodeType="afterEffect">
                                  <p:stCondLst>
                                    <p:cond delay="0"/>
                                  </p:stCondLst>
                                  <p:childTnLst>
                                    <p:set>
                                      <p:cBhvr>
                                        <p:cTn id="44" dur="1" fill="hold">
                                          <p:stCondLst>
                                            <p:cond delay="0"/>
                                          </p:stCondLst>
                                        </p:cTn>
                                        <p:tgtEl>
                                          <p:spTgt spid="840717"/>
                                        </p:tgtEl>
                                        <p:attrNameLst>
                                          <p:attrName>style.visibility</p:attrName>
                                        </p:attrNameLst>
                                      </p:cBhvr>
                                      <p:to>
                                        <p:strVal val="visible"/>
                                      </p:to>
                                    </p:set>
                                    <p:anim calcmode="lin" valueType="num">
                                      <p:cBhvr additive="base">
                                        <p:cTn id="45" dur="500" fill="hold"/>
                                        <p:tgtEl>
                                          <p:spTgt spid="840717"/>
                                        </p:tgtEl>
                                        <p:attrNameLst>
                                          <p:attrName>ppt_x</p:attrName>
                                        </p:attrNameLst>
                                      </p:cBhvr>
                                      <p:tavLst>
                                        <p:tav tm="0">
                                          <p:val>
                                            <p:strVal val="0-#ppt_w/2"/>
                                          </p:val>
                                        </p:tav>
                                        <p:tav tm="100000">
                                          <p:val>
                                            <p:strVal val="#ppt_x"/>
                                          </p:val>
                                        </p:tav>
                                      </p:tavLst>
                                    </p:anim>
                                    <p:anim calcmode="lin" valueType="num">
                                      <p:cBhvr additive="base">
                                        <p:cTn id="46" dur="500" fill="hold"/>
                                        <p:tgtEl>
                                          <p:spTgt spid="840717"/>
                                        </p:tgtEl>
                                        <p:attrNameLst>
                                          <p:attrName>ppt_y</p:attrName>
                                        </p:attrNameLst>
                                      </p:cBhvr>
                                      <p:tavLst>
                                        <p:tav tm="0">
                                          <p:val>
                                            <p:strVal val="#ppt_y"/>
                                          </p:val>
                                        </p:tav>
                                        <p:tav tm="100000">
                                          <p:val>
                                            <p:strVal val="#ppt_y"/>
                                          </p:val>
                                        </p:tav>
                                      </p:tavLst>
                                    </p:anim>
                                  </p:childTnLst>
                                </p:cTn>
                              </p:par>
                            </p:childTnLst>
                          </p:cTn>
                        </p:par>
                        <p:par>
                          <p:cTn id="47" fill="hold" nodeType="afterGroup">
                            <p:stCondLst>
                              <p:cond delay="4500"/>
                            </p:stCondLst>
                            <p:childTnLst>
                              <p:par>
                                <p:cTn id="48" presetID="3" presetClass="entr" presetSubtype="10" fill="hold" grpId="0" nodeType="afterEffect">
                                  <p:stCondLst>
                                    <p:cond delay="0"/>
                                  </p:stCondLst>
                                  <p:childTnLst>
                                    <p:set>
                                      <p:cBhvr>
                                        <p:cTn id="49" dur="1" fill="hold">
                                          <p:stCondLst>
                                            <p:cond delay="0"/>
                                          </p:stCondLst>
                                        </p:cTn>
                                        <p:tgtEl>
                                          <p:spTgt spid="840719"/>
                                        </p:tgtEl>
                                        <p:attrNameLst>
                                          <p:attrName>style.visibility</p:attrName>
                                        </p:attrNameLst>
                                      </p:cBhvr>
                                      <p:to>
                                        <p:strVal val="visible"/>
                                      </p:to>
                                    </p:set>
                                    <p:animEffect transition="in" filter="blinds(horizontal)">
                                      <p:cBhvr>
                                        <p:cTn id="50" dur="500"/>
                                        <p:tgtEl>
                                          <p:spTgt spid="840719"/>
                                        </p:tgtEl>
                                      </p:cBhvr>
                                    </p:animEffect>
                                  </p:childTnLst>
                                </p:cTn>
                              </p:par>
                            </p:childTnLst>
                          </p:cTn>
                        </p:par>
                        <p:par>
                          <p:cTn id="51" fill="hold" nodeType="afterGroup">
                            <p:stCondLst>
                              <p:cond delay="5000"/>
                            </p:stCondLst>
                            <p:childTnLst>
                              <p:par>
                                <p:cTn id="52" presetID="2" presetClass="entr" presetSubtype="8" fill="hold" grpId="0" nodeType="afterEffect">
                                  <p:stCondLst>
                                    <p:cond delay="0"/>
                                  </p:stCondLst>
                                  <p:childTnLst>
                                    <p:set>
                                      <p:cBhvr>
                                        <p:cTn id="53" dur="1" fill="hold">
                                          <p:stCondLst>
                                            <p:cond delay="0"/>
                                          </p:stCondLst>
                                        </p:cTn>
                                        <p:tgtEl>
                                          <p:spTgt spid="840718"/>
                                        </p:tgtEl>
                                        <p:attrNameLst>
                                          <p:attrName>style.visibility</p:attrName>
                                        </p:attrNameLst>
                                      </p:cBhvr>
                                      <p:to>
                                        <p:strVal val="visible"/>
                                      </p:to>
                                    </p:set>
                                    <p:anim calcmode="lin" valueType="num">
                                      <p:cBhvr additive="base">
                                        <p:cTn id="54" dur="500" fill="hold"/>
                                        <p:tgtEl>
                                          <p:spTgt spid="840718"/>
                                        </p:tgtEl>
                                        <p:attrNameLst>
                                          <p:attrName>ppt_x</p:attrName>
                                        </p:attrNameLst>
                                      </p:cBhvr>
                                      <p:tavLst>
                                        <p:tav tm="0">
                                          <p:val>
                                            <p:strVal val="0-#ppt_w/2"/>
                                          </p:val>
                                        </p:tav>
                                        <p:tav tm="100000">
                                          <p:val>
                                            <p:strVal val="#ppt_x"/>
                                          </p:val>
                                        </p:tav>
                                      </p:tavLst>
                                    </p:anim>
                                    <p:anim calcmode="lin" valueType="num">
                                      <p:cBhvr additive="base">
                                        <p:cTn id="55" dur="500" fill="hold"/>
                                        <p:tgtEl>
                                          <p:spTgt spid="840718"/>
                                        </p:tgtEl>
                                        <p:attrNameLst>
                                          <p:attrName>ppt_y</p:attrName>
                                        </p:attrNameLst>
                                      </p:cBhvr>
                                      <p:tavLst>
                                        <p:tav tm="0">
                                          <p:val>
                                            <p:strVal val="#ppt_y"/>
                                          </p:val>
                                        </p:tav>
                                        <p:tav tm="100000">
                                          <p:val>
                                            <p:strVal val="#ppt_y"/>
                                          </p:val>
                                        </p:tav>
                                      </p:tavLst>
                                    </p:anim>
                                  </p:childTnLst>
                                </p:cTn>
                              </p:par>
                            </p:childTnLst>
                          </p:cTn>
                        </p:par>
                        <p:par>
                          <p:cTn id="56" fill="hold" nodeType="afterGroup">
                            <p:stCondLst>
                              <p:cond delay="5500"/>
                            </p:stCondLst>
                            <p:childTnLst>
                              <p:par>
                                <p:cTn id="57" presetID="2" presetClass="entr" presetSubtype="8" fill="hold" grpId="0" nodeType="afterEffect">
                                  <p:stCondLst>
                                    <p:cond delay="0"/>
                                  </p:stCondLst>
                                  <p:childTnLst>
                                    <p:set>
                                      <p:cBhvr>
                                        <p:cTn id="58" dur="1" fill="hold">
                                          <p:stCondLst>
                                            <p:cond delay="0"/>
                                          </p:stCondLst>
                                        </p:cTn>
                                        <p:tgtEl>
                                          <p:spTgt spid="840721"/>
                                        </p:tgtEl>
                                        <p:attrNameLst>
                                          <p:attrName>style.visibility</p:attrName>
                                        </p:attrNameLst>
                                      </p:cBhvr>
                                      <p:to>
                                        <p:strVal val="visible"/>
                                      </p:to>
                                    </p:set>
                                    <p:anim calcmode="lin" valueType="num">
                                      <p:cBhvr additive="base">
                                        <p:cTn id="59" dur="500" fill="hold"/>
                                        <p:tgtEl>
                                          <p:spTgt spid="840721"/>
                                        </p:tgtEl>
                                        <p:attrNameLst>
                                          <p:attrName>ppt_x</p:attrName>
                                        </p:attrNameLst>
                                      </p:cBhvr>
                                      <p:tavLst>
                                        <p:tav tm="0">
                                          <p:val>
                                            <p:strVal val="0-#ppt_w/2"/>
                                          </p:val>
                                        </p:tav>
                                        <p:tav tm="100000">
                                          <p:val>
                                            <p:strVal val="#ppt_x"/>
                                          </p:val>
                                        </p:tav>
                                      </p:tavLst>
                                    </p:anim>
                                    <p:anim calcmode="lin" valueType="num">
                                      <p:cBhvr additive="base">
                                        <p:cTn id="60" dur="500" fill="hold"/>
                                        <p:tgtEl>
                                          <p:spTgt spid="840721"/>
                                        </p:tgtEl>
                                        <p:attrNameLst>
                                          <p:attrName>ppt_y</p:attrName>
                                        </p:attrNameLst>
                                      </p:cBhvr>
                                      <p:tavLst>
                                        <p:tav tm="0">
                                          <p:val>
                                            <p:strVal val="#ppt_y"/>
                                          </p:val>
                                        </p:tav>
                                        <p:tav tm="100000">
                                          <p:val>
                                            <p:strVal val="#ppt_y"/>
                                          </p:val>
                                        </p:tav>
                                      </p:tavLst>
                                    </p:anim>
                                  </p:childTnLst>
                                </p:cTn>
                              </p:par>
                            </p:childTnLst>
                          </p:cTn>
                        </p:par>
                        <p:par>
                          <p:cTn id="61" fill="hold">
                            <p:stCondLst>
                              <p:cond delay="6000"/>
                            </p:stCondLst>
                            <p:childTnLst>
                              <p:par>
                                <p:cTn id="62" presetID="3" presetClass="entr" presetSubtype="10" fill="hold" grpId="0" nodeType="afterEffect">
                                  <p:stCondLst>
                                    <p:cond delay="0"/>
                                  </p:stCondLst>
                                  <p:childTnLst>
                                    <p:set>
                                      <p:cBhvr>
                                        <p:cTn id="63" dur="1" fill="hold">
                                          <p:stCondLst>
                                            <p:cond delay="0"/>
                                          </p:stCondLst>
                                        </p:cTn>
                                        <p:tgtEl>
                                          <p:spTgt spid="17"/>
                                        </p:tgtEl>
                                        <p:attrNameLst>
                                          <p:attrName>style.visibility</p:attrName>
                                        </p:attrNameLst>
                                      </p:cBhvr>
                                      <p:to>
                                        <p:strVal val="visible"/>
                                      </p:to>
                                    </p:set>
                                    <p:animEffect transition="in" filter="blinds(horizontal)">
                                      <p:cBhvr>
                                        <p:cTn id="6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0710" grpId="0" build="p" autoUpdateAnimBg="0"/>
      <p:bldP spid="840707" grpId="0" build="p" bldLvl="2" autoUpdateAnimBg="0"/>
      <p:bldP spid="840712" grpId="0" autoUpdateAnimBg="0"/>
      <p:bldP spid="840713" grpId="0" animBg="1"/>
      <p:bldP spid="840714" grpId="0" animBg="1"/>
      <p:bldP spid="840715" grpId="0" autoUpdateAnimBg="0"/>
      <p:bldP spid="840716" grpId="0" animBg="1"/>
      <p:bldP spid="840717" grpId="0" animBg="1"/>
      <p:bldP spid="840718" grpId="0" autoUpdateAnimBg="0"/>
      <p:bldP spid="840719" grpId="0" animBg="1"/>
      <p:bldP spid="840721" grpId="0" autoUpdateAnimBg="0"/>
      <p:bldP spid="1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371600" y="0"/>
            <a:ext cx="7772400" cy="1143000"/>
          </a:xfrm>
        </p:spPr>
        <p:txBody>
          <a:bodyPr>
            <a:normAutofit fontScale="90000"/>
          </a:bodyPr>
          <a:lstStyle/>
          <a:p>
            <a:pPr eaLnBrk="1" fontAlgn="auto" hangingPunct="1">
              <a:spcAft>
                <a:spcPts val="0"/>
              </a:spcAft>
              <a:defRPr/>
            </a:pPr>
            <a:r>
              <a:rPr lang="en-US" sz="3600" dirty="0" smtClean="0">
                <a:solidFill>
                  <a:schemeClr val="tx2">
                    <a:satMod val="200000"/>
                  </a:schemeClr>
                </a:solidFill>
              </a:rPr>
              <a:t>Accessing  the Elements of an Array </a:t>
            </a:r>
            <a:br>
              <a:rPr lang="en-US" sz="3600" dirty="0" smtClean="0">
                <a:solidFill>
                  <a:schemeClr val="tx2">
                    <a:satMod val="200000"/>
                  </a:schemeClr>
                </a:solidFill>
              </a:rPr>
            </a:br>
            <a:endParaRPr lang="en-US" sz="3600" dirty="0">
              <a:solidFill>
                <a:schemeClr val="tx2">
                  <a:satMod val="200000"/>
                </a:schemeClr>
              </a:solidFill>
            </a:endParaRPr>
          </a:p>
        </p:txBody>
      </p:sp>
      <p:sp>
        <p:nvSpPr>
          <p:cNvPr id="14339" name="Content Placeholder 6"/>
          <p:cNvSpPr>
            <a:spLocks noGrp="1"/>
          </p:cNvSpPr>
          <p:nvPr>
            <p:ph idx="1"/>
          </p:nvPr>
        </p:nvSpPr>
        <p:spPr>
          <a:xfrm>
            <a:off x="914400" y="1295400"/>
            <a:ext cx="8229600" cy="2895600"/>
          </a:xfrm>
        </p:spPr>
        <p:txBody>
          <a:bodyPr/>
          <a:lstStyle/>
          <a:p>
            <a:pPr eaLnBrk="1" hangingPunct="1"/>
            <a:r>
              <a:rPr lang="en-US" sz="2400" dirty="0" smtClean="0"/>
              <a:t>In any point of a program in which an array is visible, we can access the value of any of its elements individually as if it was a normal variable, thus being able to both read and modify its value.</a:t>
            </a:r>
          </a:p>
          <a:p>
            <a:pPr eaLnBrk="1" hangingPunct="1"/>
            <a:r>
              <a:rPr lang="en-US" sz="2400" dirty="0" smtClean="0"/>
              <a:t>The format is :</a:t>
            </a:r>
            <a:br>
              <a:rPr lang="en-US" sz="2400" dirty="0" smtClean="0"/>
            </a:br>
            <a:r>
              <a:rPr lang="en-US" sz="2400" dirty="0" smtClean="0"/>
              <a:t>	name[index]</a:t>
            </a:r>
            <a:br>
              <a:rPr lang="en-US" sz="2400" dirty="0" smtClean="0"/>
            </a:br>
            <a:endParaRPr lang="en-US" sz="2400" dirty="0" smtClean="0"/>
          </a:p>
          <a:p>
            <a:pPr eaLnBrk="1" hangingPunct="1"/>
            <a:endParaRPr lang="en-US" sz="2400" dirty="0" smtClean="0"/>
          </a:p>
        </p:txBody>
      </p:sp>
      <p:sp>
        <p:nvSpPr>
          <p:cNvPr id="12292" name="Slide Number Placeholder 4"/>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A67F4607-300D-4510-A400-481BA81D8B03}" type="slidenum">
              <a:rPr lang="en-US" smtClean="0"/>
              <a:pPr fontAlgn="base">
                <a:spcBef>
                  <a:spcPct val="0"/>
                </a:spcBef>
                <a:spcAft>
                  <a:spcPct val="0"/>
                </a:spcAft>
                <a:defRPr/>
              </a:pPr>
              <a:t>19</a:t>
            </a:fld>
            <a:endParaRPr lang="en-US" smtClean="0"/>
          </a:p>
        </p:txBody>
      </p:sp>
      <p:sp>
        <p:nvSpPr>
          <p:cNvPr id="14341" name="Rectangle 7"/>
          <p:cNvSpPr>
            <a:spLocks noChangeArrowheads="1"/>
          </p:cNvSpPr>
          <p:nvPr/>
        </p:nvSpPr>
        <p:spPr bwMode="auto">
          <a:xfrm>
            <a:off x="1143000" y="4191000"/>
            <a:ext cx="6172200" cy="3416300"/>
          </a:xfrm>
          <a:prstGeom prst="rect">
            <a:avLst/>
          </a:prstGeom>
          <a:noFill/>
          <a:ln w="9525">
            <a:noFill/>
            <a:miter lim="800000"/>
            <a:headEnd/>
            <a:tailEnd/>
          </a:ln>
        </p:spPr>
        <p:txBody>
          <a:bodyPr>
            <a:spAutoFit/>
          </a:bodyPr>
          <a:lstStyle/>
          <a:p>
            <a:pPr eaLnBrk="0" hangingPunct="0"/>
            <a:r>
              <a:rPr lang="en-US" sz="2400" b="1" dirty="0">
                <a:latin typeface="Corbel" pitchFamily="34" charset="0"/>
              </a:rPr>
              <a:t>To define a array</a:t>
            </a:r>
          </a:p>
          <a:p>
            <a:pPr eaLnBrk="0" hangingPunct="0"/>
            <a:r>
              <a:rPr lang="en-US" sz="2400" dirty="0">
                <a:latin typeface="Corbel" pitchFamily="34" charset="0"/>
              </a:rPr>
              <a:t>char  vowels [5];</a:t>
            </a:r>
          </a:p>
          <a:p>
            <a:pPr eaLnBrk="0" hangingPunct="0"/>
            <a:endParaRPr lang="en-US" sz="2400" dirty="0">
              <a:latin typeface="Corbel" pitchFamily="34" charset="0"/>
            </a:endParaRPr>
          </a:p>
          <a:p>
            <a:pPr eaLnBrk="0" hangingPunct="0"/>
            <a:r>
              <a:rPr lang="en-US" sz="2400" b="1" dirty="0">
                <a:latin typeface="Corbel" pitchFamily="34" charset="0"/>
              </a:rPr>
              <a:t>To  input data into first two elements</a:t>
            </a:r>
          </a:p>
          <a:p>
            <a:pPr eaLnBrk="0" hangingPunct="0"/>
            <a:r>
              <a:rPr lang="en-US" sz="2400" dirty="0">
                <a:latin typeface="Corbel" pitchFamily="34" charset="0"/>
              </a:rPr>
              <a:t>vowels[0] = ‘a’ ;</a:t>
            </a:r>
          </a:p>
          <a:p>
            <a:pPr eaLnBrk="0" hangingPunct="0"/>
            <a:r>
              <a:rPr lang="en-US" sz="2400" dirty="0">
                <a:latin typeface="Corbel" pitchFamily="34" charset="0"/>
              </a:rPr>
              <a:t>vowels[1] = ‘e’ ;</a:t>
            </a:r>
          </a:p>
          <a:p>
            <a:pPr eaLnBrk="0" hangingPunct="0"/>
            <a:endParaRPr lang="en-US" sz="2400" dirty="0">
              <a:latin typeface="Corbel" pitchFamily="34" charset="0"/>
            </a:endParaRPr>
          </a:p>
          <a:p>
            <a:pPr eaLnBrk="0" hangingPunct="0"/>
            <a:endParaRPr lang="en-US" sz="2400" dirty="0">
              <a:latin typeface="Corbel" pitchFamily="34" charset="0"/>
            </a:endParaRPr>
          </a:p>
          <a:p>
            <a:pPr eaLnBrk="0" hangingPunct="0"/>
            <a:endParaRPr lang="en-US" sz="2400" dirty="0">
              <a:latin typeface="Corbel" pitchFamily="34" charset="0"/>
            </a:endParaRPr>
          </a:p>
        </p:txBody>
      </p:sp>
      <p:graphicFrame>
        <p:nvGraphicFramePr>
          <p:cNvPr id="9" name="Table 8"/>
          <p:cNvGraphicFramePr>
            <a:graphicFrameLocks noGrp="1"/>
          </p:cNvGraphicFramePr>
          <p:nvPr/>
        </p:nvGraphicFramePr>
        <p:xfrm>
          <a:off x="7116763" y="3543300"/>
          <a:ext cx="1537313" cy="370840"/>
        </p:xfrm>
        <a:graphic>
          <a:graphicData uri="http://schemas.openxmlformats.org/drawingml/2006/table">
            <a:tbl>
              <a:tblPr firstRow="1" bandRow="1">
                <a:tableStyleId>{ED083AE6-46FA-4A59-8FB0-9F97EB10719F}</a:tableStyleId>
              </a:tblPr>
              <a:tblGrid>
                <a:gridCol w="304800"/>
                <a:gridCol w="304800"/>
                <a:gridCol w="304800"/>
                <a:gridCol w="304800"/>
                <a:gridCol w="318113"/>
              </a:tblGrid>
              <a:tr h="370840">
                <a:tc>
                  <a:txBody>
                    <a:bodyPr/>
                    <a:lstStyle/>
                    <a:p>
                      <a:r>
                        <a:rPr lang="en-US" dirty="0" smtClean="0"/>
                        <a:t>a</a:t>
                      </a:r>
                      <a:endParaRPr 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lang="en-US" dirty="0" smtClean="0"/>
                        <a:t>e</a:t>
                      </a:r>
                      <a:endParaRPr 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endParaRPr 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
        <p:nvSpPr>
          <p:cNvPr id="14356" name="TextBox 9"/>
          <p:cNvSpPr txBox="1">
            <a:spLocks noChangeArrowheads="1"/>
          </p:cNvSpPr>
          <p:nvPr/>
        </p:nvSpPr>
        <p:spPr bwMode="auto">
          <a:xfrm>
            <a:off x="7010400" y="3200400"/>
            <a:ext cx="944563" cy="369888"/>
          </a:xfrm>
          <a:prstGeom prst="rect">
            <a:avLst/>
          </a:prstGeom>
          <a:noFill/>
          <a:ln w="9525">
            <a:noFill/>
            <a:miter lim="800000"/>
            <a:headEnd/>
            <a:tailEnd/>
          </a:ln>
        </p:spPr>
        <p:txBody>
          <a:bodyPr wrap="none">
            <a:spAutoFit/>
          </a:bodyPr>
          <a:lstStyle/>
          <a:p>
            <a:pPr eaLnBrk="0" hangingPunct="0"/>
            <a:r>
              <a:rPr lang="en-US">
                <a:latin typeface="Corbel" pitchFamily="34" charset="0"/>
              </a:rPr>
              <a:t>vowels </a:t>
            </a:r>
          </a:p>
        </p:txBody>
      </p:sp>
      <p:sp>
        <p:nvSpPr>
          <p:cNvPr id="14357" name="TextBox 12"/>
          <p:cNvSpPr txBox="1">
            <a:spLocks noChangeArrowheads="1"/>
          </p:cNvSpPr>
          <p:nvPr/>
        </p:nvSpPr>
        <p:spPr bwMode="auto">
          <a:xfrm>
            <a:off x="4983163" y="4533900"/>
            <a:ext cx="1295400" cy="368300"/>
          </a:xfrm>
          <a:prstGeom prst="rect">
            <a:avLst/>
          </a:prstGeom>
          <a:noFill/>
          <a:ln w="9525">
            <a:noFill/>
            <a:miter lim="800000"/>
            <a:headEnd/>
            <a:tailEnd/>
          </a:ln>
        </p:spPr>
        <p:txBody>
          <a:bodyPr>
            <a:spAutoFit/>
          </a:bodyPr>
          <a:lstStyle/>
          <a:p>
            <a:pPr eaLnBrk="0" hangingPunct="0"/>
            <a:r>
              <a:rPr lang="en-US">
                <a:latin typeface="Corbel" pitchFamily="34" charset="0"/>
              </a:rPr>
              <a:t>vowels[0]</a:t>
            </a:r>
          </a:p>
        </p:txBody>
      </p:sp>
      <p:sp>
        <p:nvSpPr>
          <p:cNvPr id="14358" name="TextBox 13"/>
          <p:cNvSpPr txBox="1">
            <a:spLocks noChangeArrowheads="1"/>
          </p:cNvSpPr>
          <p:nvPr/>
        </p:nvSpPr>
        <p:spPr bwMode="auto">
          <a:xfrm>
            <a:off x="6278563" y="4533900"/>
            <a:ext cx="1295400" cy="368300"/>
          </a:xfrm>
          <a:prstGeom prst="rect">
            <a:avLst/>
          </a:prstGeom>
          <a:noFill/>
          <a:ln w="9525">
            <a:noFill/>
            <a:miter lim="800000"/>
            <a:headEnd/>
            <a:tailEnd/>
          </a:ln>
        </p:spPr>
        <p:txBody>
          <a:bodyPr>
            <a:spAutoFit/>
          </a:bodyPr>
          <a:lstStyle/>
          <a:p>
            <a:pPr eaLnBrk="0" hangingPunct="0"/>
            <a:r>
              <a:rPr lang="en-US">
                <a:latin typeface="Corbel" pitchFamily="34" charset="0"/>
              </a:rPr>
              <a:t>vowels[1]</a:t>
            </a:r>
          </a:p>
        </p:txBody>
      </p:sp>
      <p:sp>
        <p:nvSpPr>
          <p:cNvPr id="14359" name="TextBox 14"/>
          <p:cNvSpPr txBox="1">
            <a:spLocks noChangeArrowheads="1"/>
          </p:cNvSpPr>
          <p:nvPr/>
        </p:nvSpPr>
        <p:spPr bwMode="auto">
          <a:xfrm>
            <a:off x="7650163" y="4533900"/>
            <a:ext cx="1295400" cy="368300"/>
          </a:xfrm>
          <a:prstGeom prst="rect">
            <a:avLst/>
          </a:prstGeom>
          <a:noFill/>
          <a:ln w="9525">
            <a:noFill/>
            <a:miter lim="800000"/>
            <a:headEnd/>
            <a:tailEnd/>
          </a:ln>
        </p:spPr>
        <p:txBody>
          <a:bodyPr>
            <a:spAutoFit/>
          </a:bodyPr>
          <a:lstStyle/>
          <a:p>
            <a:pPr eaLnBrk="0" hangingPunct="0"/>
            <a:r>
              <a:rPr lang="en-US">
                <a:latin typeface="Corbel" pitchFamily="34" charset="0"/>
              </a:rPr>
              <a:t>vowels[2]</a:t>
            </a:r>
          </a:p>
        </p:txBody>
      </p:sp>
      <p:cxnSp>
        <p:nvCxnSpPr>
          <p:cNvPr id="14360" name="Straight Arrow Connector 16"/>
          <p:cNvCxnSpPr>
            <a:cxnSpLocks noChangeShapeType="1"/>
          </p:cNvCxnSpPr>
          <p:nvPr/>
        </p:nvCxnSpPr>
        <p:spPr bwMode="auto">
          <a:xfrm flipV="1">
            <a:off x="5821363" y="3810000"/>
            <a:ext cx="1341437" cy="723900"/>
          </a:xfrm>
          <a:prstGeom prst="straightConnector1">
            <a:avLst/>
          </a:prstGeom>
          <a:noFill/>
          <a:ln w="15875" algn="ctr">
            <a:solidFill>
              <a:schemeClr val="tx1"/>
            </a:solidFill>
            <a:round/>
            <a:headEnd/>
            <a:tailEnd type="arrow" w="med" len="med"/>
          </a:ln>
        </p:spPr>
      </p:cxnSp>
      <p:cxnSp>
        <p:nvCxnSpPr>
          <p:cNvPr id="14361" name="Straight Arrow Connector 18"/>
          <p:cNvCxnSpPr>
            <a:cxnSpLocks noChangeShapeType="1"/>
            <a:stCxn id="14358" idx="0"/>
          </p:cNvCxnSpPr>
          <p:nvPr/>
        </p:nvCxnSpPr>
        <p:spPr bwMode="auto">
          <a:xfrm rot="5400000" flipH="1" flipV="1">
            <a:off x="6873082" y="3863181"/>
            <a:ext cx="723900" cy="617537"/>
          </a:xfrm>
          <a:prstGeom prst="straightConnector1">
            <a:avLst/>
          </a:prstGeom>
          <a:noFill/>
          <a:ln w="15875" algn="ctr">
            <a:solidFill>
              <a:schemeClr val="tx1"/>
            </a:solidFill>
            <a:round/>
            <a:headEnd/>
            <a:tailEnd type="arrow" w="med" len="med"/>
          </a:ln>
        </p:spPr>
      </p:cxnSp>
      <p:cxnSp>
        <p:nvCxnSpPr>
          <p:cNvPr id="14362" name="Straight Arrow Connector 21"/>
          <p:cNvCxnSpPr>
            <a:cxnSpLocks noChangeShapeType="1"/>
          </p:cNvCxnSpPr>
          <p:nvPr/>
        </p:nvCxnSpPr>
        <p:spPr bwMode="auto">
          <a:xfrm rot="5400000" flipH="1" flipV="1">
            <a:off x="7498557" y="4152106"/>
            <a:ext cx="762000" cy="1587"/>
          </a:xfrm>
          <a:prstGeom prst="straightConnector1">
            <a:avLst/>
          </a:prstGeom>
          <a:noFill/>
          <a:ln w="15875" algn="ctr">
            <a:solidFill>
              <a:schemeClr val="tx1"/>
            </a:solidFill>
            <a:round/>
            <a:headEnd/>
            <a:tailEnd type="arrow" w="med" len="med"/>
          </a:ln>
        </p:spPr>
      </p:cxnSp>
      <p:sp>
        <p:nvSpPr>
          <p:cNvPr id="14" name="TextBox 1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1371600" y="228600"/>
            <a:ext cx="7772400" cy="1143000"/>
          </a:xfrm>
        </p:spPr>
        <p:txBody>
          <a:bodyPr/>
          <a:lstStyle/>
          <a:p>
            <a:pPr eaLnBrk="1" fontAlgn="auto" hangingPunct="1">
              <a:spcAft>
                <a:spcPts val="0"/>
              </a:spcAft>
              <a:defRPr/>
            </a:pPr>
            <a:r>
              <a:rPr lang="en-US" b="1" dirty="0"/>
              <a:t>Abstract Data Types</a:t>
            </a:r>
          </a:p>
        </p:txBody>
      </p:sp>
      <p:sp>
        <p:nvSpPr>
          <p:cNvPr id="49155" name="Rectangle 3"/>
          <p:cNvSpPr>
            <a:spLocks noGrp="1" noChangeArrowheads="1"/>
          </p:cNvSpPr>
          <p:nvPr>
            <p:ph idx="1"/>
          </p:nvPr>
        </p:nvSpPr>
        <p:spPr>
          <a:xfrm>
            <a:off x="990600" y="1600200"/>
            <a:ext cx="7772400" cy="4267200"/>
          </a:xfrm>
        </p:spPr>
        <p:txBody>
          <a:bodyPr>
            <a:normAutofit lnSpcReduction="10000"/>
          </a:bodyPr>
          <a:lstStyle/>
          <a:p>
            <a:pPr eaLnBrk="1" fontAlgn="auto" hangingPunct="1">
              <a:spcAft>
                <a:spcPts val="0"/>
              </a:spcAft>
              <a:buFont typeface="Wingdings 2"/>
              <a:buChar char=""/>
              <a:defRPr/>
            </a:pPr>
            <a:r>
              <a:rPr lang="en-US" dirty="0"/>
              <a:t>An </a:t>
            </a:r>
            <a:r>
              <a:rPr lang="en-US" b="1" dirty="0"/>
              <a:t>abstract data type</a:t>
            </a:r>
            <a:r>
              <a:rPr lang="en-US" dirty="0"/>
              <a:t> is a mathematical set of data, along with operations defined on that kind of data</a:t>
            </a:r>
          </a:p>
          <a:p>
            <a:pPr eaLnBrk="1" fontAlgn="auto" hangingPunct="1">
              <a:spcAft>
                <a:spcPts val="0"/>
              </a:spcAft>
              <a:buFont typeface="Wingdings 2"/>
              <a:buChar char=""/>
              <a:defRPr/>
            </a:pPr>
            <a:r>
              <a:rPr lang="en-US" dirty="0"/>
              <a:t>Examples: </a:t>
            </a:r>
          </a:p>
          <a:p>
            <a:pPr lvl="1" eaLnBrk="1" fontAlgn="auto" hangingPunct="1">
              <a:spcAft>
                <a:spcPts val="0"/>
              </a:spcAft>
              <a:buFont typeface="Wingdings 2"/>
              <a:buChar char=""/>
              <a:defRPr/>
            </a:pPr>
            <a:r>
              <a:rPr lang="en-US" b="1" dirty="0" err="1">
                <a:solidFill>
                  <a:schemeClr val="accent2"/>
                </a:solidFill>
              </a:rPr>
              <a:t>int</a:t>
            </a:r>
            <a:r>
              <a:rPr lang="en-US" dirty="0"/>
              <a:t>: it is the set of integers (up to a certain magnitude), with operations +, -, /, *, %</a:t>
            </a:r>
          </a:p>
          <a:p>
            <a:pPr lvl="1" eaLnBrk="1" fontAlgn="auto" hangingPunct="1">
              <a:spcAft>
                <a:spcPts val="0"/>
              </a:spcAft>
              <a:buFont typeface="Wingdings 2"/>
              <a:buChar char=""/>
              <a:defRPr/>
            </a:pPr>
            <a:r>
              <a:rPr lang="en-US" b="1" dirty="0">
                <a:solidFill>
                  <a:schemeClr val="accent2"/>
                </a:solidFill>
              </a:rPr>
              <a:t>double</a:t>
            </a:r>
            <a:r>
              <a:rPr lang="en-US" dirty="0"/>
              <a:t>: it’s the set of decimal numbers (up to a certain magnitude), with operations +, -, /, *</a:t>
            </a:r>
          </a:p>
        </p:txBody>
      </p:sp>
      <p:sp>
        <p:nvSpPr>
          <p:cNvPr id="5" name="Slide Number Placeholder 5"/>
          <p:cNvSpPr>
            <a:spLocks noGrp="1"/>
          </p:cNvSpPr>
          <p:nvPr>
            <p:ph type="sldNum" sz="quarter" idx="12"/>
          </p:nvPr>
        </p:nvSpPr>
        <p:spPr/>
        <p:txBody>
          <a:bodyPr/>
          <a:lstStyle/>
          <a:p>
            <a:pPr>
              <a:defRPr/>
            </a:pPr>
            <a:fld id="{D27D3F07-C09F-430E-BDB9-524A7A56F284}" type="slidenum">
              <a:rPr lang="en-US"/>
              <a:pPr>
                <a:defRPr/>
              </a:pPr>
              <a:t>2</a:t>
            </a:fld>
            <a:endParaRPr lang="en-US"/>
          </a:p>
        </p:txBody>
      </p:sp>
      <p:sp>
        <p:nvSpPr>
          <p:cNvPr id="6" name="TextBox 5"/>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0"/>
            <a:ext cx="8229600" cy="639762"/>
          </a:xfrm>
        </p:spPr>
        <p:txBody>
          <a:bodyPr>
            <a:normAutofit fontScale="90000"/>
          </a:bodyPr>
          <a:lstStyle/>
          <a:p>
            <a:pPr eaLnBrk="1" fontAlgn="auto" hangingPunct="1">
              <a:spcAft>
                <a:spcPts val="0"/>
              </a:spcAft>
              <a:defRPr/>
            </a:pPr>
            <a:r>
              <a:rPr lang="en-US" sz="3600" dirty="0" smtClean="0">
                <a:solidFill>
                  <a:schemeClr val="tx2">
                    <a:satMod val="200000"/>
                  </a:schemeClr>
                </a:solidFill>
              </a:rPr>
              <a:t>Initialization of an Array </a:t>
            </a:r>
            <a:endParaRPr lang="en-US" sz="3600" dirty="0">
              <a:solidFill>
                <a:schemeClr val="tx2">
                  <a:satMod val="200000"/>
                </a:schemeClr>
              </a:solidFill>
            </a:endParaRPr>
          </a:p>
        </p:txBody>
      </p:sp>
      <p:sp>
        <p:nvSpPr>
          <p:cNvPr id="3" name="Content Placeholder 2"/>
          <p:cNvSpPr>
            <a:spLocks noGrp="1"/>
          </p:cNvSpPr>
          <p:nvPr>
            <p:ph idx="1"/>
          </p:nvPr>
        </p:nvSpPr>
        <p:spPr>
          <a:xfrm>
            <a:off x="914400" y="838200"/>
            <a:ext cx="8534400" cy="4495800"/>
          </a:xfrm>
        </p:spPr>
        <p:txBody>
          <a:bodyPr>
            <a:normAutofit fontScale="92500" lnSpcReduction="20000"/>
          </a:bodyPr>
          <a:lstStyle/>
          <a:p>
            <a:pPr marL="457200" indent="-457200" eaLnBrk="1" fontAlgn="auto" hangingPunct="1">
              <a:spcAft>
                <a:spcPts val="0"/>
              </a:spcAft>
              <a:buFont typeface="+mj-lt"/>
              <a:buAutoNum type="arabicPeriod"/>
              <a:defRPr/>
            </a:pPr>
            <a:r>
              <a:rPr lang="en-US" sz="2400" b="1" dirty="0" smtClean="0"/>
              <a:t>Array Initialization  at the time of defining</a:t>
            </a:r>
          </a:p>
          <a:p>
            <a:pPr marL="411480" eaLnBrk="1" fontAlgn="auto" hangingPunct="1">
              <a:spcAft>
                <a:spcPts val="0"/>
              </a:spcAft>
              <a:buFont typeface="Wingdings" pitchFamily="2" charset="2"/>
              <a:buNone/>
              <a:defRPr/>
            </a:pPr>
            <a:r>
              <a:rPr lang="en-US" sz="2400" dirty="0" smtClean="0"/>
              <a:t>	Comma-separated list of values enclosed in braces form the elements of an array </a:t>
            </a:r>
          </a:p>
          <a:p>
            <a:pPr marL="411480" eaLnBrk="1" fontAlgn="auto" hangingPunct="1">
              <a:spcAft>
                <a:spcPts val="0"/>
              </a:spcAft>
              <a:buFont typeface="Wingdings" pitchFamily="2" charset="2"/>
              <a:buNone/>
              <a:defRPr/>
            </a:pPr>
            <a:r>
              <a:rPr lang="en-US" sz="2400" dirty="0" smtClean="0"/>
              <a:t>		</a:t>
            </a:r>
            <a:r>
              <a:rPr lang="en-US" sz="2000" dirty="0" err="1" smtClean="0"/>
              <a:t>int</a:t>
            </a:r>
            <a:r>
              <a:rPr lang="en-US" sz="2000" dirty="0" smtClean="0"/>
              <a:t> powers[5] = {1,2,4,8,16}; </a:t>
            </a:r>
          </a:p>
          <a:p>
            <a:pPr marL="411480" eaLnBrk="1" fontAlgn="auto" hangingPunct="1">
              <a:spcAft>
                <a:spcPts val="0"/>
              </a:spcAft>
              <a:buFont typeface="Wingdings" pitchFamily="2" charset="2"/>
              <a:buNone/>
              <a:defRPr/>
            </a:pPr>
            <a:r>
              <a:rPr lang="en-US" sz="2400" dirty="0" smtClean="0"/>
              <a:t>		</a:t>
            </a:r>
            <a:r>
              <a:rPr lang="en-US" sz="2400" dirty="0" err="1" smtClean="0"/>
              <a:t>int</a:t>
            </a:r>
            <a:r>
              <a:rPr lang="en-US" sz="2400" dirty="0" smtClean="0"/>
              <a:t> num[]={3,99,2,25}; 	</a:t>
            </a:r>
          </a:p>
          <a:p>
            <a:pPr marL="457200" indent="-457200" eaLnBrk="1" fontAlgn="auto" hangingPunct="1">
              <a:spcAft>
                <a:spcPts val="0"/>
              </a:spcAft>
              <a:buFont typeface="+mj-lt"/>
              <a:buAutoNum type="arabicPeriod" startAt="2"/>
              <a:defRPr/>
            </a:pPr>
            <a:endParaRPr lang="en-US" sz="2400" b="1" dirty="0" smtClean="0"/>
          </a:p>
          <a:p>
            <a:pPr marL="457200" indent="-457200" eaLnBrk="1" fontAlgn="auto" hangingPunct="1">
              <a:spcAft>
                <a:spcPts val="0"/>
              </a:spcAft>
              <a:buFont typeface="+mj-lt"/>
              <a:buAutoNum type="arabicPeriod" startAt="2"/>
              <a:defRPr/>
            </a:pPr>
            <a:r>
              <a:rPr lang="en-US" sz="2400" b="1" dirty="0" smtClean="0"/>
              <a:t>Initializing after defining the array</a:t>
            </a:r>
          </a:p>
          <a:p>
            <a:pPr marL="740664" lvl="1" eaLnBrk="1" fontAlgn="auto" hangingPunct="1">
              <a:spcAft>
                <a:spcPts val="0"/>
              </a:spcAft>
              <a:buFontTx/>
              <a:buNone/>
              <a:defRPr/>
            </a:pPr>
            <a:endParaRPr lang="en-US" sz="2000" dirty="0" smtClean="0"/>
          </a:p>
          <a:p>
            <a:pPr marL="740664" lvl="1" eaLnBrk="1" fontAlgn="auto" hangingPunct="1">
              <a:spcAft>
                <a:spcPts val="0"/>
              </a:spcAft>
              <a:buFontTx/>
              <a:buNone/>
              <a:defRPr/>
            </a:pPr>
            <a:r>
              <a:rPr lang="en-US" sz="2000" dirty="0" err="1" smtClean="0"/>
              <a:t>int</a:t>
            </a:r>
            <a:r>
              <a:rPr lang="en-US" sz="2000" dirty="0" smtClean="0"/>
              <a:t> powers[5];</a:t>
            </a:r>
          </a:p>
          <a:p>
            <a:pPr marL="740664" lvl="1" eaLnBrk="1" fontAlgn="auto" hangingPunct="1">
              <a:spcAft>
                <a:spcPts val="0"/>
              </a:spcAft>
              <a:buFontTx/>
              <a:buNone/>
              <a:defRPr/>
            </a:pPr>
            <a:endParaRPr lang="en-US" sz="2000" dirty="0" smtClean="0"/>
          </a:p>
          <a:p>
            <a:pPr marL="740664" lvl="1" eaLnBrk="1" fontAlgn="auto" hangingPunct="1">
              <a:spcAft>
                <a:spcPts val="0"/>
              </a:spcAft>
              <a:buFontTx/>
              <a:buNone/>
              <a:defRPr/>
            </a:pPr>
            <a:r>
              <a:rPr lang="en-US" sz="2000" dirty="0" smtClean="0"/>
              <a:t>powers[0] = 1 ;</a:t>
            </a:r>
          </a:p>
          <a:p>
            <a:pPr marL="740664" lvl="1" eaLnBrk="1" fontAlgn="auto" hangingPunct="1">
              <a:spcAft>
                <a:spcPts val="0"/>
              </a:spcAft>
              <a:buFontTx/>
              <a:buNone/>
              <a:defRPr/>
            </a:pPr>
            <a:r>
              <a:rPr lang="en-US" sz="2000" dirty="0" smtClean="0"/>
              <a:t>powers[1] = 2 ;</a:t>
            </a:r>
          </a:p>
          <a:p>
            <a:pPr marL="740664" lvl="1" eaLnBrk="1" fontAlgn="auto" hangingPunct="1">
              <a:spcAft>
                <a:spcPts val="0"/>
              </a:spcAft>
              <a:buFontTx/>
              <a:buNone/>
              <a:defRPr/>
            </a:pPr>
            <a:r>
              <a:rPr lang="en-US" sz="2000" dirty="0" smtClean="0"/>
              <a:t>…</a:t>
            </a:r>
          </a:p>
          <a:p>
            <a:pPr marL="740664" lvl="1" eaLnBrk="1" fontAlgn="auto" hangingPunct="1">
              <a:spcAft>
                <a:spcPts val="0"/>
              </a:spcAft>
              <a:buFontTx/>
              <a:buNone/>
              <a:defRPr/>
            </a:pPr>
            <a:r>
              <a:rPr lang="en-US" sz="2000" dirty="0" smtClean="0"/>
              <a:t>powers[5] = 16 ;</a:t>
            </a:r>
          </a:p>
          <a:p>
            <a:pPr marL="411480" eaLnBrk="1" fontAlgn="auto" hangingPunct="1">
              <a:spcAft>
                <a:spcPts val="0"/>
              </a:spcAft>
              <a:buFont typeface="Wingdings"/>
              <a:buChar char=""/>
              <a:defRPr/>
            </a:pPr>
            <a:endParaRPr lang="en-US" sz="2400" dirty="0" smtClean="0"/>
          </a:p>
          <a:p>
            <a:pPr marL="411480" eaLnBrk="1" fontAlgn="auto" hangingPunct="1">
              <a:spcAft>
                <a:spcPts val="0"/>
              </a:spcAft>
              <a:buFont typeface="Wingdings"/>
              <a:buChar char=""/>
              <a:defRPr/>
            </a:pPr>
            <a:endParaRPr lang="en-US" sz="2400" dirty="0" smtClean="0"/>
          </a:p>
          <a:p>
            <a:pPr marL="411480" eaLnBrk="1" fontAlgn="auto" hangingPunct="1">
              <a:spcAft>
                <a:spcPts val="0"/>
              </a:spcAft>
              <a:buFont typeface="Wingdings"/>
              <a:buChar char=""/>
              <a:defRPr/>
            </a:pPr>
            <a:endParaRPr lang="en-US" sz="2400" dirty="0" smtClean="0"/>
          </a:p>
          <a:p>
            <a:pPr marL="411480" eaLnBrk="1" fontAlgn="auto" hangingPunct="1">
              <a:spcAft>
                <a:spcPts val="0"/>
              </a:spcAft>
              <a:buFont typeface="Wingdings"/>
              <a:buChar char=""/>
              <a:defRPr/>
            </a:pPr>
            <a:endParaRPr lang="en-US" sz="2400" dirty="0" smtClean="0"/>
          </a:p>
          <a:p>
            <a:pPr marL="411480" eaLnBrk="1" fontAlgn="auto" hangingPunct="1">
              <a:spcAft>
                <a:spcPts val="0"/>
              </a:spcAft>
              <a:buFont typeface="Wingdings"/>
              <a:buChar char=""/>
              <a:defRPr/>
            </a:pPr>
            <a:endParaRPr lang="en-US" sz="2400" dirty="0"/>
          </a:p>
        </p:txBody>
      </p:sp>
      <p:sp>
        <p:nvSpPr>
          <p:cNvPr id="14340"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3DA273ED-EBDF-4DCC-BF5D-2B17E8FD7AB1}" type="slidenum">
              <a:rPr lang="en-US" smtClean="0"/>
              <a:pPr fontAlgn="base">
                <a:spcBef>
                  <a:spcPct val="0"/>
                </a:spcBef>
                <a:spcAft>
                  <a:spcPct val="0"/>
                </a:spcAft>
                <a:defRPr/>
              </a:pPr>
              <a:t>20</a:t>
            </a:fld>
            <a:endParaRPr lang="en-US" smtClean="0"/>
          </a:p>
        </p:txBody>
      </p:sp>
      <p:cxnSp>
        <p:nvCxnSpPr>
          <p:cNvPr id="15365" name="Straight Arrow Connector 4"/>
          <p:cNvCxnSpPr>
            <a:cxnSpLocks noChangeShapeType="1"/>
          </p:cNvCxnSpPr>
          <p:nvPr/>
        </p:nvCxnSpPr>
        <p:spPr bwMode="auto">
          <a:xfrm rot="10800000">
            <a:off x="3276600" y="3657600"/>
            <a:ext cx="2143125" cy="0"/>
          </a:xfrm>
          <a:prstGeom prst="straightConnector1">
            <a:avLst/>
          </a:prstGeom>
          <a:noFill/>
          <a:ln w="15875" algn="ctr">
            <a:solidFill>
              <a:schemeClr val="tx1"/>
            </a:solidFill>
            <a:round/>
            <a:headEnd/>
            <a:tailEnd type="arrow" w="med" len="med"/>
          </a:ln>
        </p:spPr>
      </p:cxnSp>
      <p:sp>
        <p:nvSpPr>
          <p:cNvPr id="15366" name="TextBox 8"/>
          <p:cNvSpPr txBox="1">
            <a:spLocks noChangeArrowheads="1"/>
          </p:cNvSpPr>
          <p:nvPr/>
        </p:nvSpPr>
        <p:spPr bwMode="auto">
          <a:xfrm>
            <a:off x="5486400" y="3429000"/>
            <a:ext cx="1714500" cy="646113"/>
          </a:xfrm>
          <a:prstGeom prst="rect">
            <a:avLst/>
          </a:prstGeom>
          <a:noFill/>
          <a:ln w="9525">
            <a:noFill/>
            <a:miter lim="800000"/>
            <a:headEnd/>
            <a:tailEnd/>
          </a:ln>
        </p:spPr>
        <p:txBody>
          <a:bodyPr>
            <a:spAutoFit/>
          </a:bodyPr>
          <a:lstStyle/>
          <a:p>
            <a:pPr eaLnBrk="0" hangingPunct="0"/>
            <a:r>
              <a:rPr lang="en-US">
                <a:latin typeface="Corbel" pitchFamily="34" charset="0"/>
              </a:rPr>
              <a:t>Defining the array</a:t>
            </a:r>
          </a:p>
        </p:txBody>
      </p:sp>
      <p:cxnSp>
        <p:nvCxnSpPr>
          <p:cNvPr id="15367" name="Straight Arrow Connector 9"/>
          <p:cNvCxnSpPr>
            <a:cxnSpLocks noChangeShapeType="1"/>
          </p:cNvCxnSpPr>
          <p:nvPr/>
        </p:nvCxnSpPr>
        <p:spPr bwMode="auto">
          <a:xfrm rot="10800000">
            <a:off x="3657600" y="4495800"/>
            <a:ext cx="2143125" cy="0"/>
          </a:xfrm>
          <a:prstGeom prst="straightConnector1">
            <a:avLst/>
          </a:prstGeom>
          <a:noFill/>
          <a:ln w="15875" algn="ctr">
            <a:solidFill>
              <a:schemeClr val="tx1"/>
            </a:solidFill>
            <a:round/>
            <a:headEnd/>
            <a:tailEnd type="arrow" w="med" len="med"/>
          </a:ln>
        </p:spPr>
      </p:cxnSp>
      <p:sp>
        <p:nvSpPr>
          <p:cNvPr id="15368" name="TextBox 10"/>
          <p:cNvSpPr txBox="1">
            <a:spLocks noChangeArrowheads="1"/>
          </p:cNvSpPr>
          <p:nvPr/>
        </p:nvSpPr>
        <p:spPr bwMode="auto">
          <a:xfrm>
            <a:off x="6019800" y="4267200"/>
            <a:ext cx="1714500" cy="646113"/>
          </a:xfrm>
          <a:prstGeom prst="rect">
            <a:avLst/>
          </a:prstGeom>
          <a:noFill/>
          <a:ln w="9525">
            <a:noFill/>
            <a:miter lim="800000"/>
            <a:headEnd/>
            <a:tailEnd/>
          </a:ln>
        </p:spPr>
        <p:txBody>
          <a:bodyPr>
            <a:spAutoFit/>
          </a:bodyPr>
          <a:lstStyle/>
          <a:p>
            <a:pPr eaLnBrk="0" hangingPunct="0"/>
            <a:r>
              <a:rPr lang="en-US">
                <a:latin typeface="Corbel" pitchFamily="34" charset="0"/>
              </a:rPr>
              <a:t>Initialization of  array elements</a:t>
            </a:r>
          </a:p>
        </p:txBody>
      </p:sp>
      <p:sp>
        <p:nvSpPr>
          <p:cNvPr id="15369" name="Right Brace 11"/>
          <p:cNvSpPr>
            <a:spLocks/>
          </p:cNvSpPr>
          <p:nvPr/>
        </p:nvSpPr>
        <p:spPr bwMode="auto">
          <a:xfrm>
            <a:off x="2971800" y="3886200"/>
            <a:ext cx="357188" cy="1285875"/>
          </a:xfrm>
          <a:prstGeom prst="rightBrace">
            <a:avLst>
              <a:gd name="adj1" fmla="val 8333"/>
              <a:gd name="adj2" fmla="val 50000"/>
            </a:avLst>
          </a:prstGeom>
          <a:noFill/>
          <a:ln w="25400" algn="ctr">
            <a:solidFill>
              <a:schemeClr val="tx1"/>
            </a:solidFill>
            <a:round/>
            <a:headEnd/>
            <a:tailEnd/>
          </a:ln>
        </p:spPr>
        <p:txBody>
          <a:bodyPr anchor="ctr"/>
          <a:lstStyle/>
          <a:p>
            <a:pPr algn="ctr" eaLnBrk="0" hangingPunct="0"/>
            <a:endParaRPr lang="en-US">
              <a:latin typeface="Corbel" pitchFamily="34" charset="0"/>
            </a:endParaRPr>
          </a:p>
        </p:txBody>
      </p:sp>
      <p:sp>
        <p:nvSpPr>
          <p:cNvPr id="15370" name="Rectangle 12"/>
          <p:cNvSpPr>
            <a:spLocks noChangeArrowheads="1"/>
          </p:cNvSpPr>
          <p:nvPr/>
        </p:nvSpPr>
        <p:spPr bwMode="auto">
          <a:xfrm>
            <a:off x="6786563" y="2571750"/>
            <a:ext cx="2357437" cy="923925"/>
          </a:xfrm>
          <a:prstGeom prst="rect">
            <a:avLst/>
          </a:prstGeom>
          <a:noFill/>
          <a:ln w="9525">
            <a:noFill/>
            <a:miter lim="800000"/>
            <a:headEnd/>
            <a:tailEnd/>
          </a:ln>
        </p:spPr>
        <p:txBody>
          <a:bodyPr>
            <a:spAutoFit/>
          </a:bodyPr>
          <a:lstStyle/>
          <a:p>
            <a:pPr eaLnBrk="0" hangingPunct="0"/>
            <a:r>
              <a:rPr lang="en-US">
                <a:latin typeface="Corbel" pitchFamily="34" charset="0"/>
              </a:rPr>
              <a:t>The compiler can automatically size the array </a:t>
            </a:r>
          </a:p>
        </p:txBody>
      </p:sp>
      <p:cxnSp>
        <p:nvCxnSpPr>
          <p:cNvPr id="15371" name="Straight Arrow Connector 13"/>
          <p:cNvCxnSpPr>
            <a:cxnSpLocks noChangeShapeType="1"/>
          </p:cNvCxnSpPr>
          <p:nvPr/>
        </p:nvCxnSpPr>
        <p:spPr bwMode="auto">
          <a:xfrm rot="10800000">
            <a:off x="2362200" y="2438400"/>
            <a:ext cx="4214813" cy="357188"/>
          </a:xfrm>
          <a:prstGeom prst="bentConnector3">
            <a:avLst>
              <a:gd name="adj1" fmla="val 99963"/>
            </a:avLst>
          </a:prstGeom>
          <a:noFill/>
          <a:ln w="15875" algn="ctr">
            <a:solidFill>
              <a:schemeClr val="tx1"/>
            </a:solidFill>
            <a:round/>
            <a:headEnd/>
            <a:tailEnd type="arrow" w="med" len="med"/>
          </a:ln>
        </p:spPr>
      </p:cxnSp>
      <p:sp>
        <p:nvSpPr>
          <p:cNvPr id="12" name="TextBox 11"/>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GB"/>
              <a:t>Assigning Values</a:t>
            </a:r>
          </a:p>
        </p:txBody>
      </p:sp>
      <p:sp>
        <p:nvSpPr>
          <p:cNvPr id="65539" name="Rectangle 3"/>
          <p:cNvSpPr>
            <a:spLocks noGrp="1" noChangeArrowheads="1"/>
          </p:cNvSpPr>
          <p:nvPr>
            <p:ph type="body" idx="1"/>
          </p:nvPr>
        </p:nvSpPr>
        <p:spPr/>
        <p:txBody>
          <a:bodyPr/>
          <a:lstStyle/>
          <a:p>
            <a:r>
              <a:rPr lang="en-GB" sz="2400" dirty="0"/>
              <a:t>refer to the array elements by index to store values in them.</a:t>
            </a:r>
          </a:p>
          <a:p>
            <a:pPr lvl="1">
              <a:buFontTx/>
              <a:buNone/>
            </a:pPr>
            <a:r>
              <a:rPr lang="en-GB" sz="2400" dirty="0" err="1">
                <a:solidFill>
                  <a:srgbClr val="FF9900"/>
                </a:solidFill>
              </a:rPr>
              <a:t>myArray</a:t>
            </a:r>
            <a:r>
              <a:rPr lang="en-GB" sz="2400" dirty="0">
                <a:solidFill>
                  <a:srgbClr val="FF9900"/>
                </a:solidFill>
              </a:rPr>
              <a:t>[0] = 3;</a:t>
            </a:r>
          </a:p>
          <a:p>
            <a:pPr lvl="1">
              <a:buFontTx/>
              <a:buNone/>
            </a:pPr>
            <a:r>
              <a:rPr lang="en-GB" sz="2400" dirty="0" err="1">
                <a:solidFill>
                  <a:srgbClr val="FF9900"/>
                </a:solidFill>
              </a:rPr>
              <a:t>myArray</a:t>
            </a:r>
            <a:r>
              <a:rPr lang="en-GB" sz="2400" dirty="0">
                <a:solidFill>
                  <a:srgbClr val="FF9900"/>
                </a:solidFill>
              </a:rPr>
              <a:t>[1] = 6;</a:t>
            </a:r>
          </a:p>
          <a:p>
            <a:pPr lvl="1">
              <a:buFontTx/>
              <a:buNone/>
            </a:pPr>
            <a:r>
              <a:rPr lang="en-GB" sz="2400" dirty="0" err="1">
                <a:solidFill>
                  <a:srgbClr val="FF9900"/>
                </a:solidFill>
              </a:rPr>
              <a:t>myArray</a:t>
            </a:r>
            <a:r>
              <a:rPr lang="en-GB" sz="2400" dirty="0">
                <a:solidFill>
                  <a:srgbClr val="FF9900"/>
                </a:solidFill>
              </a:rPr>
              <a:t>[2] = 3;</a:t>
            </a:r>
            <a:r>
              <a:rPr lang="en-GB" sz="2400" dirty="0"/>
              <a:t>   </a:t>
            </a:r>
            <a:r>
              <a:rPr lang="en-GB" sz="2400" dirty="0" smtClean="0"/>
              <a:t>...</a:t>
            </a:r>
          </a:p>
          <a:p>
            <a:pPr lvl="1">
              <a:buFontTx/>
              <a:buNone/>
            </a:pPr>
            <a:endParaRPr lang="en-GB" sz="2400" dirty="0"/>
          </a:p>
          <a:p>
            <a:r>
              <a:rPr lang="en-GB" sz="2400" dirty="0"/>
              <a:t>can create and initialise in one step</a:t>
            </a:r>
            <a:r>
              <a:rPr lang="en-GB" sz="2400" dirty="0" smtClean="0"/>
              <a:t>:</a:t>
            </a:r>
          </a:p>
          <a:p>
            <a:pPr marL="0" indent="0">
              <a:buNone/>
            </a:pPr>
            <a:endParaRPr lang="en-GB" sz="2400" dirty="0"/>
          </a:p>
          <a:p>
            <a:pPr lvl="1">
              <a:buFontTx/>
              <a:buNone/>
            </a:pPr>
            <a:r>
              <a:rPr lang="en-GB" sz="2400" b="1" dirty="0" err="1">
                <a:solidFill>
                  <a:srgbClr val="FF9900"/>
                </a:solidFill>
              </a:rPr>
              <a:t>int</a:t>
            </a:r>
            <a:r>
              <a:rPr lang="en-GB" sz="2400" dirty="0">
                <a:solidFill>
                  <a:srgbClr val="FF9900"/>
                </a:solidFill>
              </a:rPr>
              <a:t> </a:t>
            </a:r>
            <a:r>
              <a:rPr lang="en-GB" sz="2400" dirty="0" err="1">
                <a:solidFill>
                  <a:srgbClr val="FF9900"/>
                </a:solidFill>
              </a:rPr>
              <a:t>myArray</a:t>
            </a:r>
            <a:r>
              <a:rPr lang="en-GB" sz="2400" dirty="0">
                <a:solidFill>
                  <a:srgbClr val="FF9900"/>
                </a:solidFill>
              </a:rPr>
              <a:t>[] = {3, 6, 3, 1, 6, 3, 4, 1};</a:t>
            </a:r>
          </a:p>
          <a:p>
            <a:endParaRPr lang="en-GB" sz="2400" dirty="0">
              <a:solidFill>
                <a:schemeClr val="hlink"/>
              </a:solidFill>
            </a:endParaRPr>
          </a:p>
        </p:txBody>
      </p:sp>
      <p:sp>
        <p:nvSpPr>
          <p:cNvPr id="4" name="TextBox 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extLst>
      <p:ext uri="{BB962C8B-B14F-4D97-AF65-F5344CB8AC3E}">
        <p14:creationId xmlns:p14="http://schemas.microsoft.com/office/powerpoint/2010/main" val="41119829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772400" cy="1143000"/>
          </a:xfrm>
        </p:spPr>
        <p:txBody>
          <a:bodyPr/>
          <a:lstStyle/>
          <a:p>
            <a:pPr eaLnBrk="1" fontAlgn="auto" hangingPunct="1">
              <a:spcAft>
                <a:spcPts val="0"/>
              </a:spcAft>
              <a:defRPr/>
            </a:pPr>
            <a:r>
              <a:rPr lang="en-US" sz="3600" dirty="0" smtClean="0">
                <a:solidFill>
                  <a:schemeClr val="tx2">
                    <a:satMod val="200000"/>
                  </a:schemeClr>
                </a:solidFill>
              </a:rPr>
              <a:t>Take out data from an array</a:t>
            </a:r>
            <a:endParaRPr lang="en-US" sz="3600" dirty="0">
              <a:solidFill>
                <a:schemeClr val="tx2">
                  <a:satMod val="200000"/>
                </a:schemeClr>
              </a:solidFill>
            </a:endParaRPr>
          </a:p>
        </p:txBody>
      </p:sp>
      <p:sp>
        <p:nvSpPr>
          <p:cNvPr id="16387" name="Content Placeholder 2"/>
          <p:cNvSpPr>
            <a:spLocks noGrp="1"/>
          </p:cNvSpPr>
          <p:nvPr>
            <p:ph idx="1"/>
          </p:nvPr>
        </p:nvSpPr>
        <p:spPr>
          <a:xfrm>
            <a:off x="914400" y="2514600"/>
            <a:ext cx="8229600" cy="3962400"/>
          </a:xfrm>
        </p:spPr>
        <p:txBody>
          <a:bodyPr/>
          <a:lstStyle/>
          <a:p>
            <a:pPr eaLnBrk="1" hangingPunct="1"/>
            <a:r>
              <a:rPr lang="en-US" sz="2800" dirty="0" smtClean="0"/>
              <a:t>To access single element from the array </a:t>
            </a:r>
          </a:p>
          <a:p>
            <a:pPr lvl="1" eaLnBrk="1" hangingPunct="1">
              <a:buFontTx/>
              <a:buNone/>
            </a:pPr>
            <a:r>
              <a:rPr lang="en-US" dirty="0" smtClean="0"/>
              <a:t>	</a:t>
            </a:r>
            <a:r>
              <a:rPr lang="en-US" dirty="0" err="1" smtClean="0"/>
              <a:t>cout</a:t>
            </a:r>
            <a:r>
              <a:rPr lang="en-US" dirty="0" smtClean="0"/>
              <a:t> &lt;&lt; vowels[1];   // will output letter ‘e’</a:t>
            </a:r>
          </a:p>
          <a:p>
            <a:pPr lvl="1" eaLnBrk="1" hangingPunct="1">
              <a:buFontTx/>
              <a:buNone/>
            </a:pPr>
            <a:endParaRPr lang="en-US" dirty="0" smtClean="0"/>
          </a:p>
          <a:p>
            <a:pPr eaLnBrk="1" hangingPunct="1"/>
            <a:r>
              <a:rPr lang="en-US" sz="2800" dirty="0" smtClean="0"/>
              <a:t>To access all elements from the array is easy with for loop.</a:t>
            </a:r>
          </a:p>
          <a:p>
            <a:pPr lvl="1" eaLnBrk="1" hangingPunct="1">
              <a:buFontTx/>
              <a:buNone/>
            </a:pPr>
            <a:r>
              <a:rPr lang="en-US" sz="2400" dirty="0" smtClean="0"/>
              <a:t>	</a:t>
            </a:r>
          </a:p>
          <a:p>
            <a:pPr lvl="1" eaLnBrk="1" hangingPunct="1">
              <a:buFontTx/>
              <a:buNone/>
            </a:pPr>
            <a:r>
              <a:rPr lang="en-US" sz="2400" dirty="0" smtClean="0"/>
              <a:t>	for (</a:t>
            </a:r>
            <a:r>
              <a:rPr lang="en-US" sz="2400" dirty="0" err="1" smtClean="0"/>
              <a:t>int</a:t>
            </a:r>
            <a:r>
              <a:rPr lang="en-US" sz="2400" dirty="0" smtClean="0"/>
              <a:t> </a:t>
            </a:r>
            <a:r>
              <a:rPr lang="en-US" sz="2400" dirty="0" err="1" smtClean="0"/>
              <a:t>i</a:t>
            </a:r>
            <a:r>
              <a:rPr lang="en-US" sz="2400" dirty="0" smtClean="0"/>
              <a:t>=0; </a:t>
            </a:r>
            <a:r>
              <a:rPr lang="en-US" sz="2400" dirty="0" err="1" smtClean="0"/>
              <a:t>i</a:t>
            </a:r>
            <a:r>
              <a:rPr lang="en-US" sz="2400" dirty="0" smtClean="0"/>
              <a:t>&lt;=4; </a:t>
            </a:r>
            <a:r>
              <a:rPr lang="en-US" sz="2400" dirty="0" err="1" smtClean="0"/>
              <a:t>i</a:t>
            </a:r>
            <a:r>
              <a:rPr lang="en-US" sz="2400" dirty="0" smtClean="0"/>
              <a:t>++)</a:t>
            </a:r>
          </a:p>
          <a:p>
            <a:pPr lvl="1" eaLnBrk="1" hangingPunct="1">
              <a:buFontTx/>
              <a:buNone/>
            </a:pPr>
            <a:r>
              <a:rPr lang="en-US" sz="2400" dirty="0" smtClean="0"/>
              <a:t>			</a:t>
            </a:r>
            <a:r>
              <a:rPr lang="en-US" sz="2400" dirty="0" err="1" smtClean="0"/>
              <a:t>cout</a:t>
            </a:r>
            <a:r>
              <a:rPr lang="en-US" sz="2400" dirty="0" smtClean="0"/>
              <a:t>&lt;&lt;vowels[</a:t>
            </a:r>
            <a:r>
              <a:rPr lang="en-US" sz="2400" dirty="0" err="1" smtClean="0"/>
              <a:t>i</a:t>
            </a:r>
            <a:r>
              <a:rPr lang="en-US" sz="2400" dirty="0" smtClean="0"/>
              <a:t>];</a:t>
            </a:r>
          </a:p>
        </p:txBody>
      </p:sp>
      <p:sp>
        <p:nvSpPr>
          <p:cNvPr id="15364"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AA68E6C7-10B3-4C68-B025-5A9F5C1C2906}" type="slidenum">
              <a:rPr lang="en-US" smtClean="0"/>
              <a:pPr fontAlgn="base">
                <a:spcBef>
                  <a:spcPct val="0"/>
                </a:spcBef>
                <a:spcAft>
                  <a:spcPct val="0"/>
                </a:spcAft>
                <a:defRPr/>
              </a:pPr>
              <a:t>22</a:t>
            </a:fld>
            <a:endParaRPr lang="en-US" smtClean="0"/>
          </a:p>
        </p:txBody>
      </p:sp>
      <p:sp>
        <p:nvSpPr>
          <p:cNvPr id="16389" name="Rectangle 4"/>
          <p:cNvSpPr>
            <a:spLocks noChangeArrowheads="1"/>
          </p:cNvSpPr>
          <p:nvPr/>
        </p:nvSpPr>
        <p:spPr bwMode="auto">
          <a:xfrm>
            <a:off x="990600" y="1714500"/>
            <a:ext cx="3124200" cy="461963"/>
          </a:xfrm>
          <a:prstGeom prst="rect">
            <a:avLst/>
          </a:prstGeom>
          <a:noFill/>
          <a:ln w="9525">
            <a:noFill/>
            <a:miter lim="800000"/>
            <a:headEnd/>
            <a:tailEnd/>
          </a:ln>
        </p:spPr>
        <p:txBody>
          <a:bodyPr>
            <a:spAutoFit/>
          </a:bodyPr>
          <a:lstStyle/>
          <a:p>
            <a:pPr eaLnBrk="0" hangingPunct="0"/>
            <a:r>
              <a:rPr lang="en-US" sz="2400">
                <a:latin typeface="Corbel" pitchFamily="34" charset="0"/>
              </a:rPr>
              <a:t>char  vowels [5];</a:t>
            </a:r>
          </a:p>
        </p:txBody>
      </p:sp>
      <p:graphicFrame>
        <p:nvGraphicFramePr>
          <p:cNvPr id="6" name="Table 5"/>
          <p:cNvGraphicFramePr>
            <a:graphicFrameLocks noGrp="1"/>
          </p:cNvGraphicFramePr>
          <p:nvPr/>
        </p:nvGraphicFramePr>
        <p:xfrm>
          <a:off x="6019800" y="1790700"/>
          <a:ext cx="1537313" cy="370840"/>
        </p:xfrm>
        <a:graphic>
          <a:graphicData uri="http://schemas.openxmlformats.org/drawingml/2006/table">
            <a:tbl>
              <a:tblPr firstRow="1" bandRow="1">
                <a:tableStyleId>{ED083AE6-46FA-4A59-8FB0-9F97EB10719F}</a:tableStyleId>
              </a:tblPr>
              <a:tblGrid>
                <a:gridCol w="304800"/>
                <a:gridCol w="304800"/>
                <a:gridCol w="304800"/>
                <a:gridCol w="304800"/>
                <a:gridCol w="318113"/>
              </a:tblGrid>
              <a:tr h="370840">
                <a:tc>
                  <a:txBody>
                    <a:bodyPr/>
                    <a:lstStyle/>
                    <a:p>
                      <a:r>
                        <a:rPr lang="en-US" dirty="0" smtClean="0"/>
                        <a:t>a</a:t>
                      </a:r>
                      <a:endParaRPr 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lang="en-US" dirty="0" smtClean="0"/>
                        <a:t>e</a:t>
                      </a:r>
                      <a:endParaRPr 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lang="en-US" dirty="0" err="1" smtClean="0"/>
                        <a:t>i</a:t>
                      </a:r>
                      <a:endParaRPr 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lang="en-US" dirty="0" smtClean="0"/>
                        <a:t>o</a:t>
                      </a:r>
                      <a:endParaRPr 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c>
                  <a:txBody>
                    <a:bodyPr/>
                    <a:lstStyle/>
                    <a:p>
                      <a:r>
                        <a:rPr lang="en-US" dirty="0" smtClean="0"/>
                        <a:t>u</a:t>
                      </a:r>
                      <a:endParaRPr lang="en-US" dirty="0"/>
                    </a:p>
                  </a:txBody>
                  <a:tcP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tcPr>
                </a:tc>
              </a:tr>
            </a:tbl>
          </a:graphicData>
        </a:graphic>
      </p:graphicFrame>
      <p:sp>
        <p:nvSpPr>
          <p:cNvPr id="16404" name="TextBox 6"/>
          <p:cNvSpPr txBox="1">
            <a:spLocks noChangeArrowheads="1"/>
          </p:cNvSpPr>
          <p:nvPr/>
        </p:nvSpPr>
        <p:spPr bwMode="auto">
          <a:xfrm>
            <a:off x="5913438" y="1447800"/>
            <a:ext cx="944562" cy="369888"/>
          </a:xfrm>
          <a:prstGeom prst="rect">
            <a:avLst/>
          </a:prstGeom>
          <a:noFill/>
          <a:ln w="9525">
            <a:noFill/>
            <a:miter lim="800000"/>
            <a:headEnd/>
            <a:tailEnd/>
          </a:ln>
        </p:spPr>
        <p:txBody>
          <a:bodyPr wrap="none">
            <a:spAutoFit/>
          </a:bodyPr>
          <a:lstStyle/>
          <a:p>
            <a:pPr eaLnBrk="0" hangingPunct="0"/>
            <a:r>
              <a:rPr lang="en-US">
                <a:latin typeface="Corbel" pitchFamily="34" charset="0"/>
              </a:rPr>
              <a:t>vowels </a:t>
            </a:r>
          </a:p>
        </p:txBody>
      </p:sp>
      <p:graphicFrame>
        <p:nvGraphicFramePr>
          <p:cNvPr id="8" name="Table 7"/>
          <p:cNvGraphicFramePr>
            <a:graphicFrameLocks noGrp="1"/>
          </p:cNvGraphicFramePr>
          <p:nvPr/>
        </p:nvGraphicFramePr>
        <p:xfrm>
          <a:off x="6019800" y="2132013"/>
          <a:ext cx="1537313" cy="370840"/>
        </p:xfrm>
        <a:graphic>
          <a:graphicData uri="http://schemas.openxmlformats.org/drawingml/2006/table">
            <a:tbl>
              <a:tblPr firstRow="1" bandRow="1">
                <a:tableStyleId>{ED083AE6-46FA-4A59-8FB0-9F97EB10719F}</a:tableStyleId>
              </a:tblPr>
              <a:tblGrid>
                <a:gridCol w="304800"/>
                <a:gridCol w="304800"/>
                <a:gridCol w="304800"/>
                <a:gridCol w="304800"/>
                <a:gridCol w="318113"/>
              </a:tblGrid>
              <a:tr h="370840">
                <a:tc>
                  <a:txBody>
                    <a:bodyPr/>
                    <a:lstStyle/>
                    <a:p>
                      <a:r>
                        <a:rPr lang="en-US" sz="1600" dirty="0" smtClean="0"/>
                        <a:t>0</a:t>
                      </a:r>
                      <a:endParaRPr lang="en-US" sz="1600" dirty="0"/>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dirty="0" smtClean="0"/>
                        <a:t>1</a:t>
                      </a:r>
                      <a:endParaRPr lang="en-US" sz="1600" dirty="0"/>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dirty="0" smtClean="0"/>
                        <a:t>2</a:t>
                      </a:r>
                      <a:endParaRPr lang="en-US" sz="1600" dirty="0"/>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dirty="0" smtClean="0"/>
                        <a:t>3</a:t>
                      </a:r>
                      <a:endParaRPr lang="en-US" sz="1600" dirty="0"/>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600" dirty="0" smtClean="0"/>
                        <a:t>4</a:t>
                      </a:r>
                      <a:endParaRPr lang="en-US" sz="1600" dirty="0"/>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16411" name="Right Arrow 8"/>
          <p:cNvSpPr>
            <a:spLocks noChangeArrowheads="1"/>
          </p:cNvSpPr>
          <p:nvPr/>
        </p:nvSpPr>
        <p:spPr bwMode="auto">
          <a:xfrm>
            <a:off x="4495800" y="1943100"/>
            <a:ext cx="304800" cy="152400"/>
          </a:xfrm>
          <a:prstGeom prst="rightArrow">
            <a:avLst>
              <a:gd name="adj1" fmla="val 50000"/>
              <a:gd name="adj2" fmla="val 50000"/>
            </a:avLst>
          </a:prstGeom>
          <a:solidFill>
            <a:schemeClr val="accent1"/>
          </a:solidFill>
          <a:ln w="63500" algn="ctr">
            <a:solidFill>
              <a:schemeClr val="tx1"/>
            </a:solidFill>
            <a:round/>
            <a:headEnd/>
            <a:tailEnd type="triangle" w="med" len="med"/>
          </a:ln>
        </p:spPr>
        <p:txBody>
          <a:bodyPr wrap="none" lIns="90000" tIns="46800" rIns="90000" bIns="46800">
            <a:spAutoFit/>
          </a:bodyPr>
          <a:lstStyle/>
          <a:p>
            <a:pPr eaLnBrk="0" hangingPunct="0"/>
            <a:endParaRPr lang="en-US">
              <a:latin typeface="Corbel" pitchFamily="34" charset="0"/>
            </a:endParaRPr>
          </a:p>
        </p:txBody>
      </p:sp>
      <p:sp>
        <p:nvSpPr>
          <p:cNvPr id="10" name="TextBox 9"/>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8229600" cy="1143000"/>
          </a:xfrm>
        </p:spPr>
        <p:txBody>
          <a:bodyPr>
            <a:normAutofit/>
          </a:bodyPr>
          <a:lstStyle/>
          <a:p>
            <a:pPr eaLnBrk="1" fontAlgn="auto" hangingPunct="1">
              <a:spcAft>
                <a:spcPts val="0"/>
              </a:spcAft>
              <a:defRPr/>
            </a:pPr>
            <a:r>
              <a:rPr lang="en-US" sz="2800" dirty="0" err="1" smtClean="0">
                <a:solidFill>
                  <a:schemeClr val="tx2">
                    <a:satMod val="200000"/>
                  </a:schemeClr>
                </a:solidFill>
              </a:rPr>
              <a:t>E.g</a:t>
            </a:r>
            <a:r>
              <a:rPr lang="en-US" sz="2800" dirty="0" smtClean="0">
                <a:solidFill>
                  <a:schemeClr val="tx2">
                    <a:satMod val="200000"/>
                  </a:schemeClr>
                </a:solidFill>
              </a:rPr>
              <a:t>: Store vowels in a array and printing them</a:t>
            </a:r>
            <a:br>
              <a:rPr lang="en-US" sz="2800" dirty="0" smtClean="0">
                <a:solidFill>
                  <a:schemeClr val="tx2">
                    <a:satMod val="200000"/>
                  </a:schemeClr>
                </a:solidFill>
              </a:rPr>
            </a:br>
            <a:r>
              <a:rPr lang="en-US" sz="2800" dirty="0" smtClean="0">
                <a:solidFill>
                  <a:schemeClr val="tx2">
                    <a:satMod val="200000"/>
                  </a:schemeClr>
                </a:solidFill>
              </a:rPr>
              <a:t>       (Method 1)</a:t>
            </a:r>
            <a:endParaRPr lang="en-US" sz="2800" dirty="0">
              <a:solidFill>
                <a:schemeClr val="tx2">
                  <a:satMod val="200000"/>
                </a:schemeClr>
              </a:solidFill>
            </a:endParaRPr>
          </a:p>
        </p:txBody>
      </p:sp>
      <p:sp>
        <p:nvSpPr>
          <p:cNvPr id="16387"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D991CDA4-736F-4FD3-9CB3-E63D2CC355CB}" type="slidenum">
              <a:rPr lang="en-US" smtClean="0"/>
              <a:pPr fontAlgn="base">
                <a:spcBef>
                  <a:spcPct val="0"/>
                </a:spcBef>
                <a:spcAft>
                  <a:spcPct val="0"/>
                </a:spcAft>
                <a:defRPr/>
              </a:pPr>
              <a:t>23</a:t>
            </a:fld>
            <a:endParaRPr lang="en-US" smtClean="0"/>
          </a:p>
        </p:txBody>
      </p:sp>
      <p:sp>
        <p:nvSpPr>
          <p:cNvPr id="17412" name="Rectangle 4"/>
          <p:cNvSpPr>
            <a:spLocks noChangeArrowheads="1"/>
          </p:cNvSpPr>
          <p:nvPr/>
        </p:nvSpPr>
        <p:spPr bwMode="auto">
          <a:xfrm>
            <a:off x="1066800" y="1225550"/>
            <a:ext cx="6143625" cy="5632450"/>
          </a:xfrm>
          <a:prstGeom prst="rect">
            <a:avLst/>
          </a:prstGeom>
          <a:noFill/>
          <a:ln w="9525">
            <a:noFill/>
            <a:miter lim="800000"/>
            <a:headEnd/>
            <a:tailEnd/>
          </a:ln>
        </p:spPr>
        <p:txBody>
          <a:bodyPr>
            <a:spAutoFit/>
          </a:bodyPr>
          <a:lstStyle/>
          <a:p>
            <a:pPr eaLnBrk="0" hangingPunct="0"/>
            <a:r>
              <a:rPr lang="en-US" sz="2000" dirty="0">
                <a:latin typeface="Corbel" pitchFamily="34" charset="0"/>
              </a:rPr>
              <a:t>#include&lt;</a:t>
            </a:r>
            <a:r>
              <a:rPr lang="en-US" sz="2000" dirty="0" err="1">
                <a:latin typeface="Corbel" pitchFamily="34" charset="0"/>
              </a:rPr>
              <a:t>iostream</a:t>
            </a:r>
            <a:r>
              <a:rPr lang="en-US" sz="2000" dirty="0">
                <a:latin typeface="Corbel" pitchFamily="34" charset="0"/>
              </a:rPr>
              <a:t>&gt;</a:t>
            </a:r>
          </a:p>
          <a:p>
            <a:pPr eaLnBrk="0" hangingPunct="0"/>
            <a:r>
              <a:rPr lang="en-US" sz="2000" dirty="0">
                <a:latin typeface="Corbel" pitchFamily="34" charset="0"/>
              </a:rPr>
              <a:t>using namespace std;</a:t>
            </a:r>
          </a:p>
          <a:p>
            <a:pPr eaLnBrk="0" hangingPunct="0"/>
            <a:r>
              <a:rPr lang="en-US" sz="2000" dirty="0" err="1">
                <a:latin typeface="Corbel" pitchFamily="34" charset="0"/>
              </a:rPr>
              <a:t>int</a:t>
            </a:r>
            <a:r>
              <a:rPr lang="en-US" sz="2000" dirty="0">
                <a:latin typeface="Corbel" pitchFamily="34" charset="0"/>
              </a:rPr>
              <a:t> main(){</a:t>
            </a:r>
          </a:p>
          <a:p>
            <a:pPr eaLnBrk="0" hangingPunct="0"/>
            <a:r>
              <a:rPr lang="en-US" sz="2000" dirty="0">
                <a:latin typeface="Corbel" pitchFamily="34" charset="0"/>
              </a:rPr>
              <a:t>	char  vowels [5];</a:t>
            </a:r>
          </a:p>
          <a:p>
            <a:pPr eaLnBrk="0" hangingPunct="0"/>
            <a:r>
              <a:rPr lang="en-US" sz="2000" dirty="0">
                <a:latin typeface="Corbel" pitchFamily="34" charset="0"/>
              </a:rPr>
              <a:t>	</a:t>
            </a:r>
          </a:p>
          <a:p>
            <a:pPr eaLnBrk="0" hangingPunct="0"/>
            <a:r>
              <a:rPr lang="en-US" sz="2000" dirty="0">
                <a:latin typeface="Corbel" pitchFamily="34" charset="0"/>
              </a:rPr>
              <a:t>	vowels[0] = 'a' ;</a:t>
            </a:r>
          </a:p>
          <a:p>
            <a:pPr eaLnBrk="0" hangingPunct="0"/>
            <a:r>
              <a:rPr lang="en-US" sz="2000" dirty="0">
                <a:latin typeface="Corbel" pitchFamily="34" charset="0"/>
              </a:rPr>
              <a:t>	vowels[1] = 'e' ;</a:t>
            </a:r>
          </a:p>
          <a:p>
            <a:pPr eaLnBrk="0" hangingPunct="0"/>
            <a:r>
              <a:rPr lang="en-US" sz="2000" dirty="0">
                <a:latin typeface="Corbel" pitchFamily="34" charset="0"/>
              </a:rPr>
              <a:t>	vowels[2] = '</a:t>
            </a:r>
            <a:r>
              <a:rPr lang="en-US" sz="2000" dirty="0" err="1">
                <a:latin typeface="Corbel" pitchFamily="34" charset="0"/>
              </a:rPr>
              <a:t>i</a:t>
            </a:r>
            <a:r>
              <a:rPr lang="en-US" sz="2000" dirty="0">
                <a:latin typeface="Corbel" pitchFamily="34" charset="0"/>
              </a:rPr>
              <a:t>' ;</a:t>
            </a:r>
          </a:p>
          <a:p>
            <a:pPr eaLnBrk="0" hangingPunct="0"/>
            <a:r>
              <a:rPr lang="en-US" sz="2000" dirty="0">
                <a:latin typeface="Corbel" pitchFamily="34" charset="0"/>
              </a:rPr>
              <a:t>	vowels[3] = 'o' ;</a:t>
            </a:r>
          </a:p>
          <a:p>
            <a:pPr eaLnBrk="0" hangingPunct="0"/>
            <a:r>
              <a:rPr lang="en-US" sz="2000" dirty="0">
                <a:latin typeface="Corbel" pitchFamily="34" charset="0"/>
              </a:rPr>
              <a:t>	vowels[4] = 'u' ;</a:t>
            </a:r>
          </a:p>
          <a:p>
            <a:pPr eaLnBrk="0" hangingPunct="0"/>
            <a:r>
              <a:rPr lang="en-US" sz="2000" dirty="0">
                <a:latin typeface="Corbel" pitchFamily="34" charset="0"/>
              </a:rPr>
              <a:t>	</a:t>
            </a:r>
          </a:p>
          <a:p>
            <a:pPr eaLnBrk="0" hangingPunct="0"/>
            <a:r>
              <a:rPr lang="en-US" sz="2000" dirty="0">
                <a:latin typeface="Corbel" pitchFamily="34" charset="0"/>
              </a:rPr>
              <a:t>	</a:t>
            </a:r>
            <a:r>
              <a:rPr lang="en-US" sz="2000" dirty="0" err="1">
                <a:latin typeface="Corbel" pitchFamily="34" charset="0"/>
              </a:rPr>
              <a:t>cout</a:t>
            </a:r>
            <a:r>
              <a:rPr lang="en-US" sz="2000" dirty="0">
                <a:latin typeface="Corbel" pitchFamily="34" charset="0"/>
              </a:rPr>
              <a:t>&lt;&lt;"Element 0 =  "&lt;&lt;vowels[0]&lt;&lt;</a:t>
            </a:r>
            <a:r>
              <a:rPr lang="en-US" sz="2000" dirty="0" err="1">
                <a:latin typeface="Corbel" pitchFamily="34" charset="0"/>
              </a:rPr>
              <a:t>endl</a:t>
            </a:r>
            <a:r>
              <a:rPr lang="en-US" sz="2000" dirty="0">
                <a:latin typeface="Corbel" pitchFamily="34" charset="0"/>
              </a:rPr>
              <a:t>;</a:t>
            </a:r>
          </a:p>
          <a:p>
            <a:pPr eaLnBrk="0" hangingPunct="0"/>
            <a:r>
              <a:rPr lang="en-US" sz="2000" dirty="0">
                <a:latin typeface="Corbel" pitchFamily="34" charset="0"/>
              </a:rPr>
              <a:t>	</a:t>
            </a:r>
            <a:r>
              <a:rPr lang="en-US" sz="2000" dirty="0" err="1">
                <a:latin typeface="Corbel" pitchFamily="34" charset="0"/>
              </a:rPr>
              <a:t>cout</a:t>
            </a:r>
            <a:r>
              <a:rPr lang="en-US" sz="2000" dirty="0">
                <a:latin typeface="Corbel" pitchFamily="34" charset="0"/>
              </a:rPr>
              <a:t>&lt;&lt;"Element 1 =  "&lt;&lt;vowels[1]&lt;&lt;</a:t>
            </a:r>
            <a:r>
              <a:rPr lang="en-US" sz="2000" dirty="0" err="1">
                <a:latin typeface="Corbel" pitchFamily="34" charset="0"/>
              </a:rPr>
              <a:t>endl</a:t>
            </a:r>
            <a:r>
              <a:rPr lang="en-US" sz="2000" dirty="0">
                <a:latin typeface="Corbel" pitchFamily="34" charset="0"/>
              </a:rPr>
              <a:t>;</a:t>
            </a:r>
          </a:p>
          <a:p>
            <a:pPr eaLnBrk="0" hangingPunct="0"/>
            <a:r>
              <a:rPr lang="en-US" sz="2000" dirty="0">
                <a:latin typeface="Corbel" pitchFamily="34" charset="0"/>
              </a:rPr>
              <a:t>	</a:t>
            </a:r>
            <a:r>
              <a:rPr lang="en-US" sz="2000" dirty="0" err="1">
                <a:latin typeface="Corbel" pitchFamily="34" charset="0"/>
              </a:rPr>
              <a:t>cout</a:t>
            </a:r>
            <a:r>
              <a:rPr lang="en-US" sz="2000" dirty="0">
                <a:latin typeface="Corbel" pitchFamily="34" charset="0"/>
              </a:rPr>
              <a:t>&lt;&lt;"Element 2 =  "&lt;&lt;vowels[2]&lt;&lt;</a:t>
            </a:r>
            <a:r>
              <a:rPr lang="en-US" sz="2000" dirty="0" err="1">
                <a:latin typeface="Corbel" pitchFamily="34" charset="0"/>
              </a:rPr>
              <a:t>endl</a:t>
            </a:r>
            <a:r>
              <a:rPr lang="en-US" sz="2000" dirty="0">
                <a:latin typeface="Corbel" pitchFamily="34" charset="0"/>
              </a:rPr>
              <a:t>;</a:t>
            </a:r>
          </a:p>
          <a:p>
            <a:pPr eaLnBrk="0" hangingPunct="0"/>
            <a:r>
              <a:rPr lang="en-US" sz="2000" dirty="0">
                <a:latin typeface="Corbel" pitchFamily="34" charset="0"/>
              </a:rPr>
              <a:t>	</a:t>
            </a:r>
            <a:r>
              <a:rPr lang="en-US" sz="2000" dirty="0" err="1">
                <a:latin typeface="Corbel" pitchFamily="34" charset="0"/>
              </a:rPr>
              <a:t>cout</a:t>
            </a:r>
            <a:r>
              <a:rPr lang="en-US" sz="2000" dirty="0">
                <a:latin typeface="Corbel" pitchFamily="34" charset="0"/>
              </a:rPr>
              <a:t>&lt;&lt;"Element 3 =  "&lt;&lt;vowels[3]&lt;&lt;</a:t>
            </a:r>
            <a:r>
              <a:rPr lang="en-US" sz="2000" dirty="0" err="1">
                <a:latin typeface="Corbel" pitchFamily="34" charset="0"/>
              </a:rPr>
              <a:t>endl</a:t>
            </a:r>
            <a:r>
              <a:rPr lang="en-US" sz="2000" dirty="0">
                <a:latin typeface="Corbel" pitchFamily="34" charset="0"/>
              </a:rPr>
              <a:t>;</a:t>
            </a:r>
          </a:p>
          <a:p>
            <a:pPr eaLnBrk="0" hangingPunct="0"/>
            <a:r>
              <a:rPr lang="en-US" sz="2000" dirty="0">
                <a:latin typeface="Corbel" pitchFamily="34" charset="0"/>
              </a:rPr>
              <a:t>	</a:t>
            </a:r>
            <a:r>
              <a:rPr lang="en-US" sz="2000" dirty="0" err="1">
                <a:latin typeface="Corbel" pitchFamily="34" charset="0"/>
              </a:rPr>
              <a:t>cout</a:t>
            </a:r>
            <a:r>
              <a:rPr lang="en-US" sz="2000" dirty="0">
                <a:latin typeface="Corbel" pitchFamily="34" charset="0"/>
              </a:rPr>
              <a:t>&lt;&lt;"Element 4 =  "&lt;&lt;vowels[4]&lt;&lt;</a:t>
            </a:r>
            <a:r>
              <a:rPr lang="en-US" sz="2000" dirty="0" err="1">
                <a:latin typeface="Corbel" pitchFamily="34" charset="0"/>
              </a:rPr>
              <a:t>endl</a:t>
            </a:r>
            <a:r>
              <a:rPr lang="en-US" sz="2000" dirty="0">
                <a:latin typeface="Corbel" pitchFamily="34" charset="0"/>
              </a:rPr>
              <a:t>;</a:t>
            </a:r>
          </a:p>
          <a:p>
            <a:pPr eaLnBrk="0" hangingPunct="0"/>
            <a:r>
              <a:rPr lang="en-US" sz="2000" dirty="0">
                <a:latin typeface="Corbel" pitchFamily="34" charset="0"/>
              </a:rPr>
              <a:t>return 0;</a:t>
            </a:r>
          </a:p>
          <a:p>
            <a:pPr eaLnBrk="0" hangingPunct="0"/>
            <a:r>
              <a:rPr lang="en-US" sz="2000" dirty="0">
                <a:latin typeface="Corbel" pitchFamily="34" charset="0"/>
              </a:rPr>
              <a:t>}</a:t>
            </a:r>
          </a:p>
        </p:txBody>
      </p:sp>
      <p:sp>
        <p:nvSpPr>
          <p:cNvPr id="17413" name="Rectangle 5"/>
          <p:cNvSpPr>
            <a:spLocks noChangeArrowheads="1"/>
          </p:cNvSpPr>
          <p:nvPr/>
        </p:nvSpPr>
        <p:spPr bwMode="auto">
          <a:xfrm>
            <a:off x="5072063" y="3143250"/>
            <a:ext cx="1643062" cy="646113"/>
          </a:xfrm>
          <a:prstGeom prst="rect">
            <a:avLst/>
          </a:prstGeom>
          <a:noFill/>
          <a:ln w="9525">
            <a:noFill/>
            <a:miter lim="800000"/>
            <a:headEnd/>
            <a:tailEnd/>
          </a:ln>
        </p:spPr>
        <p:txBody>
          <a:bodyPr>
            <a:spAutoFit/>
          </a:bodyPr>
          <a:lstStyle/>
          <a:p>
            <a:pPr eaLnBrk="0" hangingPunct="0"/>
            <a:r>
              <a:rPr lang="en-US">
                <a:latin typeface="Corbel" pitchFamily="34" charset="0"/>
              </a:rPr>
              <a:t>Store values into array</a:t>
            </a:r>
          </a:p>
        </p:txBody>
      </p:sp>
      <p:sp>
        <p:nvSpPr>
          <p:cNvPr id="17414" name="Rectangle 6"/>
          <p:cNvSpPr>
            <a:spLocks noChangeArrowheads="1"/>
          </p:cNvSpPr>
          <p:nvPr/>
        </p:nvSpPr>
        <p:spPr bwMode="auto">
          <a:xfrm>
            <a:off x="7215188" y="4929188"/>
            <a:ext cx="1785937" cy="646112"/>
          </a:xfrm>
          <a:prstGeom prst="rect">
            <a:avLst/>
          </a:prstGeom>
          <a:noFill/>
          <a:ln w="9525">
            <a:noFill/>
            <a:miter lim="800000"/>
            <a:headEnd/>
            <a:tailEnd/>
          </a:ln>
        </p:spPr>
        <p:txBody>
          <a:bodyPr>
            <a:spAutoFit/>
          </a:bodyPr>
          <a:lstStyle/>
          <a:p>
            <a:pPr eaLnBrk="0" hangingPunct="0"/>
            <a:r>
              <a:rPr lang="en-US">
                <a:latin typeface="Corbel" pitchFamily="34" charset="0"/>
              </a:rPr>
              <a:t>Printing array elements</a:t>
            </a:r>
          </a:p>
        </p:txBody>
      </p:sp>
      <p:sp>
        <p:nvSpPr>
          <p:cNvPr id="17415" name="Right Brace 7"/>
          <p:cNvSpPr>
            <a:spLocks/>
          </p:cNvSpPr>
          <p:nvPr/>
        </p:nvSpPr>
        <p:spPr bwMode="auto">
          <a:xfrm>
            <a:off x="4643438" y="2714625"/>
            <a:ext cx="357187" cy="1428750"/>
          </a:xfrm>
          <a:prstGeom prst="rightBrace">
            <a:avLst>
              <a:gd name="adj1" fmla="val 8333"/>
              <a:gd name="adj2" fmla="val 50000"/>
            </a:avLst>
          </a:prstGeom>
          <a:noFill/>
          <a:ln w="25400" algn="ctr">
            <a:solidFill>
              <a:schemeClr val="tx1"/>
            </a:solidFill>
            <a:round/>
            <a:headEnd/>
            <a:tailEnd/>
          </a:ln>
        </p:spPr>
        <p:txBody>
          <a:bodyPr anchor="ctr"/>
          <a:lstStyle/>
          <a:p>
            <a:pPr algn="ctr" eaLnBrk="0" hangingPunct="0"/>
            <a:endParaRPr lang="en-US">
              <a:latin typeface="Corbel" pitchFamily="34" charset="0"/>
            </a:endParaRPr>
          </a:p>
        </p:txBody>
      </p:sp>
      <p:sp>
        <p:nvSpPr>
          <p:cNvPr id="17416" name="Right Brace 8"/>
          <p:cNvSpPr>
            <a:spLocks/>
          </p:cNvSpPr>
          <p:nvPr/>
        </p:nvSpPr>
        <p:spPr bwMode="auto">
          <a:xfrm>
            <a:off x="6786563" y="4572000"/>
            <a:ext cx="357187" cy="1428750"/>
          </a:xfrm>
          <a:prstGeom prst="rightBrace">
            <a:avLst>
              <a:gd name="adj1" fmla="val 8333"/>
              <a:gd name="adj2" fmla="val 50000"/>
            </a:avLst>
          </a:prstGeom>
          <a:noFill/>
          <a:ln w="25400" algn="ctr">
            <a:solidFill>
              <a:schemeClr val="tx1"/>
            </a:solidFill>
            <a:round/>
            <a:headEnd/>
            <a:tailEnd/>
          </a:ln>
        </p:spPr>
        <p:txBody>
          <a:bodyPr anchor="ctr"/>
          <a:lstStyle/>
          <a:p>
            <a:pPr algn="ctr" eaLnBrk="0" hangingPunct="0"/>
            <a:endParaRPr lang="en-US">
              <a:latin typeface="Corbel" pitchFamily="34" charset="0"/>
            </a:endParaRPr>
          </a:p>
        </p:txBody>
      </p:sp>
      <p:sp>
        <p:nvSpPr>
          <p:cNvPr id="9" name="TextBox 8"/>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8229600" cy="1143000"/>
          </a:xfrm>
        </p:spPr>
        <p:txBody>
          <a:bodyPr>
            <a:normAutofit/>
          </a:bodyPr>
          <a:lstStyle/>
          <a:p>
            <a:pPr eaLnBrk="1" fontAlgn="auto" hangingPunct="1">
              <a:spcAft>
                <a:spcPts val="0"/>
              </a:spcAft>
              <a:defRPr/>
            </a:pPr>
            <a:r>
              <a:rPr lang="en-US" sz="2800" dirty="0" err="1" smtClean="0">
                <a:solidFill>
                  <a:schemeClr val="tx2">
                    <a:satMod val="200000"/>
                  </a:schemeClr>
                </a:solidFill>
              </a:rPr>
              <a:t>E.g</a:t>
            </a:r>
            <a:r>
              <a:rPr lang="en-US" sz="2800" dirty="0" smtClean="0">
                <a:solidFill>
                  <a:schemeClr val="tx2">
                    <a:satMod val="200000"/>
                  </a:schemeClr>
                </a:solidFill>
              </a:rPr>
              <a:t>: Store vowels in a array and printing them</a:t>
            </a:r>
            <a:br>
              <a:rPr lang="en-US" sz="2800" dirty="0" smtClean="0">
                <a:solidFill>
                  <a:schemeClr val="tx2">
                    <a:satMod val="200000"/>
                  </a:schemeClr>
                </a:solidFill>
              </a:rPr>
            </a:br>
            <a:r>
              <a:rPr lang="en-US" sz="2800" dirty="0" smtClean="0">
                <a:solidFill>
                  <a:schemeClr val="tx2">
                    <a:satMod val="200000"/>
                  </a:schemeClr>
                </a:solidFill>
              </a:rPr>
              <a:t>      (Method 2)</a:t>
            </a:r>
            <a:endParaRPr lang="en-US" sz="2800" dirty="0">
              <a:solidFill>
                <a:schemeClr val="tx2">
                  <a:satMod val="200000"/>
                </a:schemeClr>
              </a:solidFill>
            </a:endParaRPr>
          </a:p>
        </p:txBody>
      </p:sp>
      <p:sp>
        <p:nvSpPr>
          <p:cNvPr id="17411"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D513766D-7165-4A07-A626-E1AB20881AB0}" type="slidenum">
              <a:rPr lang="en-US" smtClean="0"/>
              <a:pPr fontAlgn="base">
                <a:spcBef>
                  <a:spcPct val="0"/>
                </a:spcBef>
                <a:spcAft>
                  <a:spcPct val="0"/>
                </a:spcAft>
                <a:defRPr/>
              </a:pPr>
              <a:t>24</a:t>
            </a:fld>
            <a:endParaRPr lang="en-US" smtClean="0"/>
          </a:p>
        </p:txBody>
      </p:sp>
      <p:sp>
        <p:nvSpPr>
          <p:cNvPr id="18436" name="Rectangle 4"/>
          <p:cNvSpPr>
            <a:spLocks noChangeArrowheads="1"/>
          </p:cNvSpPr>
          <p:nvPr/>
        </p:nvSpPr>
        <p:spPr bwMode="auto">
          <a:xfrm>
            <a:off x="1066800" y="1524000"/>
            <a:ext cx="8286750" cy="4154487"/>
          </a:xfrm>
          <a:prstGeom prst="rect">
            <a:avLst/>
          </a:prstGeom>
          <a:noFill/>
          <a:ln w="9525">
            <a:noFill/>
            <a:miter lim="800000"/>
            <a:headEnd/>
            <a:tailEnd/>
          </a:ln>
        </p:spPr>
        <p:txBody>
          <a:bodyPr>
            <a:spAutoFit/>
          </a:bodyPr>
          <a:lstStyle/>
          <a:p>
            <a:pPr eaLnBrk="0" hangingPunct="0"/>
            <a:r>
              <a:rPr lang="en-US" sz="2400" dirty="0">
                <a:latin typeface="Corbel" pitchFamily="34" charset="0"/>
              </a:rPr>
              <a:t>#include&lt;</a:t>
            </a:r>
            <a:r>
              <a:rPr lang="en-US" sz="2400" dirty="0" err="1">
                <a:latin typeface="Corbel" pitchFamily="34" charset="0"/>
              </a:rPr>
              <a:t>iostream</a:t>
            </a:r>
            <a:r>
              <a:rPr lang="en-US" sz="2400" dirty="0">
                <a:latin typeface="Corbel" pitchFamily="34" charset="0"/>
              </a:rPr>
              <a:t>&gt;</a:t>
            </a:r>
          </a:p>
          <a:p>
            <a:pPr eaLnBrk="0" hangingPunct="0"/>
            <a:r>
              <a:rPr lang="en-US" sz="2400" dirty="0">
                <a:latin typeface="Corbel" pitchFamily="34" charset="0"/>
              </a:rPr>
              <a:t>using namespace std;</a:t>
            </a:r>
          </a:p>
          <a:p>
            <a:pPr eaLnBrk="0" hangingPunct="0"/>
            <a:r>
              <a:rPr lang="en-US" sz="2400" dirty="0" err="1">
                <a:latin typeface="Corbel" pitchFamily="34" charset="0"/>
              </a:rPr>
              <a:t>int</a:t>
            </a:r>
            <a:r>
              <a:rPr lang="en-US" sz="2400" dirty="0">
                <a:latin typeface="Corbel" pitchFamily="34" charset="0"/>
              </a:rPr>
              <a:t> main(){</a:t>
            </a:r>
          </a:p>
          <a:p>
            <a:pPr eaLnBrk="0" hangingPunct="0"/>
            <a:r>
              <a:rPr lang="en-US" sz="2400" dirty="0">
                <a:latin typeface="Corbel" pitchFamily="34" charset="0"/>
              </a:rPr>
              <a:t>	</a:t>
            </a:r>
            <a:endParaRPr lang="en-US" sz="2400" dirty="0">
              <a:solidFill>
                <a:schemeClr val="tx2"/>
              </a:solidFill>
              <a:latin typeface="Corbel" pitchFamily="34" charset="0"/>
            </a:endParaRPr>
          </a:p>
          <a:p>
            <a:pPr eaLnBrk="0" hangingPunct="0"/>
            <a:r>
              <a:rPr lang="en-US" sz="2400" dirty="0">
                <a:latin typeface="Corbel" pitchFamily="34" charset="0"/>
              </a:rPr>
              <a:t>	char vowels[5] = {'</a:t>
            </a:r>
            <a:r>
              <a:rPr lang="en-US" sz="2400" dirty="0" err="1">
                <a:latin typeface="Corbel" pitchFamily="34" charset="0"/>
              </a:rPr>
              <a:t>a','e','i','o','u</a:t>
            </a:r>
            <a:r>
              <a:rPr lang="en-US" sz="2400" dirty="0">
                <a:latin typeface="Corbel" pitchFamily="34" charset="0"/>
              </a:rPr>
              <a:t>'} ;</a:t>
            </a:r>
          </a:p>
          <a:p>
            <a:pPr eaLnBrk="0" hangingPunct="0"/>
            <a:r>
              <a:rPr lang="en-US" sz="2400" dirty="0">
                <a:latin typeface="Corbel" pitchFamily="34" charset="0"/>
              </a:rPr>
              <a:t>	</a:t>
            </a:r>
            <a:endParaRPr lang="en-US" sz="2400" dirty="0">
              <a:solidFill>
                <a:schemeClr val="tx2"/>
              </a:solidFill>
              <a:latin typeface="Corbel" pitchFamily="34" charset="0"/>
            </a:endParaRPr>
          </a:p>
          <a:p>
            <a:pPr eaLnBrk="0" hangingPunct="0"/>
            <a:r>
              <a:rPr lang="en-US" sz="2400" dirty="0">
                <a:latin typeface="Corbel" pitchFamily="34" charset="0"/>
              </a:rPr>
              <a:t>	for (</a:t>
            </a:r>
            <a:r>
              <a:rPr lang="en-US" sz="2400" dirty="0" err="1">
                <a:latin typeface="Corbel" pitchFamily="34" charset="0"/>
              </a:rPr>
              <a:t>int</a:t>
            </a:r>
            <a:r>
              <a:rPr lang="en-US" sz="2400" dirty="0">
                <a:latin typeface="Corbel" pitchFamily="34" charset="0"/>
              </a:rPr>
              <a:t> </a:t>
            </a:r>
            <a:r>
              <a:rPr lang="en-US" sz="2400" dirty="0" err="1">
                <a:latin typeface="Corbel" pitchFamily="34" charset="0"/>
              </a:rPr>
              <a:t>i</a:t>
            </a:r>
            <a:r>
              <a:rPr lang="en-US" sz="2400" dirty="0">
                <a:latin typeface="Corbel" pitchFamily="34" charset="0"/>
              </a:rPr>
              <a:t>=0; </a:t>
            </a:r>
            <a:r>
              <a:rPr lang="en-US" sz="2400" dirty="0" err="1">
                <a:latin typeface="Corbel" pitchFamily="34" charset="0"/>
              </a:rPr>
              <a:t>i</a:t>
            </a:r>
            <a:r>
              <a:rPr lang="en-US" sz="2400" dirty="0">
                <a:latin typeface="Corbel" pitchFamily="34" charset="0"/>
              </a:rPr>
              <a:t>&lt;=4; </a:t>
            </a:r>
            <a:r>
              <a:rPr lang="en-US" sz="2400" dirty="0" err="1">
                <a:latin typeface="Corbel" pitchFamily="34" charset="0"/>
              </a:rPr>
              <a:t>i</a:t>
            </a:r>
            <a:r>
              <a:rPr lang="en-US" sz="2400" dirty="0">
                <a:latin typeface="Corbel" pitchFamily="34" charset="0"/>
              </a:rPr>
              <a:t>++)</a:t>
            </a:r>
          </a:p>
          <a:p>
            <a:pPr eaLnBrk="0" hangingPunct="0"/>
            <a:r>
              <a:rPr lang="en-US" sz="2400" dirty="0">
                <a:latin typeface="Corbel" pitchFamily="34" charset="0"/>
              </a:rPr>
              <a:t>	</a:t>
            </a:r>
            <a:r>
              <a:rPr lang="en-US" sz="2400" dirty="0" err="1">
                <a:latin typeface="Corbel" pitchFamily="34" charset="0"/>
              </a:rPr>
              <a:t>cout</a:t>
            </a:r>
            <a:r>
              <a:rPr lang="en-US" sz="2400" dirty="0">
                <a:latin typeface="Corbel" pitchFamily="34" charset="0"/>
              </a:rPr>
              <a:t>&lt;&lt;"Element "&lt;&lt; </a:t>
            </a:r>
            <a:r>
              <a:rPr lang="en-US" sz="2400" dirty="0" err="1">
                <a:latin typeface="Corbel" pitchFamily="34" charset="0"/>
              </a:rPr>
              <a:t>i</a:t>
            </a:r>
            <a:r>
              <a:rPr lang="en-US" sz="2400" dirty="0">
                <a:latin typeface="Corbel" pitchFamily="34" charset="0"/>
              </a:rPr>
              <a:t>&lt;&lt;" = " &lt;&lt;vowels[</a:t>
            </a:r>
            <a:r>
              <a:rPr lang="en-US" sz="2400" dirty="0" err="1">
                <a:latin typeface="Corbel" pitchFamily="34" charset="0"/>
              </a:rPr>
              <a:t>i</a:t>
            </a:r>
            <a:r>
              <a:rPr lang="en-US" sz="2400" dirty="0">
                <a:latin typeface="Corbel" pitchFamily="34" charset="0"/>
              </a:rPr>
              <a:t>]&lt;&lt;</a:t>
            </a:r>
            <a:r>
              <a:rPr lang="en-US" sz="2400" dirty="0" err="1">
                <a:latin typeface="Corbel" pitchFamily="34" charset="0"/>
              </a:rPr>
              <a:t>endl</a:t>
            </a:r>
            <a:r>
              <a:rPr lang="en-US" sz="2400" dirty="0">
                <a:latin typeface="Corbel" pitchFamily="34" charset="0"/>
              </a:rPr>
              <a:t>;</a:t>
            </a:r>
          </a:p>
          <a:p>
            <a:pPr eaLnBrk="0" hangingPunct="0"/>
            <a:r>
              <a:rPr lang="en-US" sz="2400" dirty="0">
                <a:latin typeface="Corbel" pitchFamily="34" charset="0"/>
              </a:rPr>
              <a:t>	</a:t>
            </a:r>
          </a:p>
          <a:p>
            <a:pPr eaLnBrk="0" hangingPunct="0"/>
            <a:r>
              <a:rPr lang="en-US" sz="2400" dirty="0">
                <a:latin typeface="Corbel" pitchFamily="34" charset="0"/>
              </a:rPr>
              <a:t>return 0;</a:t>
            </a:r>
          </a:p>
          <a:p>
            <a:pPr eaLnBrk="0" hangingPunct="0"/>
            <a:r>
              <a:rPr lang="en-US" sz="2400" dirty="0">
                <a:latin typeface="Corbel" pitchFamily="34" charset="0"/>
              </a:rPr>
              <a:t>}</a:t>
            </a:r>
          </a:p>
        </p:txBody>
      </p:sp>
      <p:sp>
        <p:nvSpPr>
          <p:cNvPr id="18437" name="TextBox 5"/>
          <p:cNvSpPr txBox="1">
            <a:spLocks noChangeArrowheads="1"/>
          </p:cNvSpPr>
          <p:nvPr/>
        </p:nvSpPr>
        <p:spPr bwMode="auto">
          <a:xfrm>
            <a:off x="6643688" y="1785938"/>
            <a:ext cx="2357437" cy="646112"/>
          </a:xfrm>
          <a:prstGeom prst="rect">
            <a:avLst/>
          </a:prstGeom>
          <a:noFill/>
          <a:ln w="9525">
            <a:noFill/>
            <a:miter lim="800000"/>
            <a:headEnd/>
            <a:tailEnd/>
          </a:ln>
        </p:spPr>
        <p:txBody>
          <a:bodyPr>
            <a:spAutoFit/>
          </a:bodyPr>
          <a:lstStyle/>
          <a:p>
            <a:pPr algn="just" eaLnBrk="0" hangingPunct="0"/>
            <a:r>
              <a:rPr lang="en-US">
                <a:solidFill>
                  <a:schemeClr val="tx2"/>
                </a:solidFill>
                <a:latin typeface="Corbel" pitchFamily="34" charset="0"/>
              </a:rPr>
              <a:t>Store values at the time of defining</a:t>
            </a:r>
            <a:endParaRPr lang="en-US">
              <a:latin typeface="Corbel" pitchFamily="34" charset="0"/>
            </a:endParaRPr>
          </a:p>
        </p:txBody>
      </p:sp>
      <p:sp>
        <p:nvSpPr>
          <p:cNvPr id="18438" name="Rectangle 6"/>
          <p:cNvSpPr>
            <a:spLocks noChangeArrowheads="1"/>
          </p:cNvSpPr>
          <p:nvPr/>
        </p:nvSpPr>
        <p:spPr bwMode="auto">
          <a:xfrm>
            <a:off x="7143750" y="2928938"/>
            <a:ext cx="1857375" cy="923925"/>
          </a:xfrm>
          <a:prstGeom prst="rect">
            <a:avLst/>
          </a:prstGeom>
          <a:noFill/>
          <a:ln w="9525">
            <a:noFill/>
            <a:miter lim="800000"/>
            <a:headEnd/>
            <a:tailEnd/>
          </a:ln>
        </p:spPr>
        <p:txBody>
          <a:bodyPr>
            <a:spAutoFit/>
          </a:bodyPr>
          <a:lstStyle/>
          <a:p>
            <a:pPr algn="just" eaLnBrk="0" hangingPunct="0"/>
            <a:r>
              <a:rPr lang="en-US">
                <a:solidFill>
                  <a:schemeClr val="tx2"/>
                </a:solidFill>
                <a:latin typeface="Corbel" pitchFamily="34" charset="0"/>
              </a:rPr>
              <a:t>Printing array elements using a for loop</a:t>
            </a:r>
            <a:endParaRPr lang="en-US">
              <a:latin typeface="Corbel" pitchFamily="34" charset="0"/>
            </a:endParaRPr>
          </a:p>
        </p:txBody>
      </p:sp>
      <p:cxnSp>
        <p:nvCxnSpPr>
          <p:cNvPr id="18439" name="Straight Arrow Connector 7"/>
          <p:cNvCxnSpPr>
            <a:cxnSpLocks noChangeShapeType="1"/>
          </p:cNvCxnSpPr>
          <p:nvPr/>
        </p:nvCxnSpPr>
        <p:spPr bwMode="auto">
          <a:xfrm rot="10800000" flipV="1">
            <a:off x="5000625" y="2143125"/>
            <a:ext cx="1571625" cy="785813"/>
          </a:xfrm>
          <a:prstGeom prst="straightConnector1">
            <a:avLst/>
          </a:prstGeom>
          <a:noFill/>
          <a:ln w="15875" algn="ctr">
            <a:solidFill>
              <a:schemeClr val="tx1"/>
            </a:solidFill>
            <a:round/>
            <a:headEnd/>
            <a:tailEnd type="arrow" w="med" len="med"/>
          </a:ln>
        </p:spPr>
      </p:cxnSp>
      <p:cxnSp>
        <p:nvCxnSpPr>
          <p:cNvPr id="18440" name="Straight Arrow Connector 8"/>
          <p:cNvCxnSpPr>
            <a:cxnSpLocks noChangeShapeType="1"/>
          </p:cNvCxnSpPr>
          <p:nvPr/>
        </p:nvCxnSpPr>
        <p:spPr bwMode="auto">
          <a:xfrm rot="10800000" flipV="1">
            <a:off x="4857750" y="3500438"/>
            <a:ext cx="2259013" cy="428625"/>
          </a:xfrm>
          <a:prstGeom prst="straightConnector1">
            <a:avLst/>
          </a:prstGeom>
          <a:noFill/>
          <a:ln w="15875" algn="ctr">
            <a:solidFill>
              <a:schemeClr val="tx1"/>
            </a:solidFill>
            <a:round/>
            <a:headEnd/>
            <a:tailEnd type="arrow" w="med" len="med"/>
          </a:ln>
        </p:spPr>
      </p:cxnSp>
      <p:sp>
        <p:nvSpPr>
          <p:cNvPr id="9" name="TextBox 8"/>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Content Placeholder 2"/>
          <p:cNvSpPr>
            <a:spLocks noGrp="1"/>
          </p:cNvSpPr>
          <p:nvPr>
            <p:ph idx="1"/>
          </p:nvPr>
        </p:nvSpPr>
        <p:spPr>
          <a:xfrm>
            <a:off x="533400" y="304800"/>
            <a:ext cx="8229600" cy="4525963"/>
          </a:xfrm>
        </p:spPr>
        <p:txBody>
          <a:bodyPr>
            <a:normAutofit fontScale="92500" lnSpcReduction="10000"/>
          </a:bodyPr>
          <a:lstStyle/>
          <a:p>
            <a:pPr marL="411480" eaLnBrk="1" fontAlgn="auto" hangingPunct="1">
              <a:spcAft>
                <a:spcPts val="0"/>
              </a:spcAft>
              <a:buFont typeface="Wingdings 2"/>
              <a:buChar char=""/>
              <a:defRPr/>
            </a:pPr>
            <a:r>
              <a:rPr lang="en-US" sz="2400" dirty="0" smtClean="0"/>
              <a:t/>
            </a:r>
            <a:br>
              <a:rPr lang="en-US" sz="2400" dirty="0" smtClean="0"/>
            </a:br>
            <a:r>
              <a:rPr lang="en-US" sz="2400" dirty="0" smtClean="0"/>
              <a:t/>
            </a:r>
            <a:br>
              <a:rPr lang="en-US" sz="2400" dirty="0" smtClean="0"/>
            </a:br>
            <a:r>
              <a:rPr lang="en-US" sz="2400" dirty="0" smtClean="0"/>
              <a:t>#include  &lt;</a:t>
            </a:r>
            <a:r>
              <a:rPr lang="en-US" sz="2400" dirty="0" err="1" smtClean="0"/>
              <a:t>iostream</a:t>
            </a:r>
            <a:r>
              <a:rPr lang="en-US" sz="2400" dirty="0" smtClean="0"/>
              <a:t>&gt; </a:t>
            </a:r>
            <a:br>
              <a:rPr lang="en-US" sz="2400" dirty="0" smtClean="0"/>
            </a:br>
            <a:r>
              <a:rPr lang="en-US" sz="2400" dirty="0" smtClean="0"/>
              <a:t/>
            </a:r>
            <a:br>
              <a:rPr lang="en-US" sz="2400" dirty="0" smtClean="0"/>
            </a:br>
            <a:r>
              <a:rPr lang="en-US" sz="2400" b="1" dirty="0" err="1" smtClean="0"/>
              <a:t>int</a:t>
            </a:r>
            <a:r>
              <a:rPr lang="en-US" sz="2400" b="1" dirty="0" smtClean="0"/>
              <a:t> </a:t>
            </a:r>
            <a:r>
              <a:rPr lang="en-US" sz="2400" dirty="0" smtClean="0"/>
              <a:t>main()</a:t>
            </a:r>
            <a:br>
              <a:rPr lang="en-US" sz="2400" dirty="0" smtClean="0"/>
            </a:br>
            <a:r>
              <a:rPr lang="en-US" sz="2400" dirty="0" smtClean="0"/>
              <a:t>{</a:t>
            </a:r>
            <a:br>
              <a:rPr lang="en-US" sz="2400" dirty="0" smtClean="0"/>
            </a:br>
            <a:r>
              <a:rPr lang="en-US" sz="2400" dirty="0" smtClean="0"/>
              <a:t>   </a:t>
            </a:r>
            <a:r>
              <a:rPr lang="en-US" sz="2400" b="1" dirty="0" err="1" smtClean="0"/>
              <a:t>int</a:t>
            </a:r>
            <a:r>
              <a:rPr lang="en-US" sz="2400" b="1" dirty="0" smtClean="0"/>
              <a:t> </a:t>
            </a:r>
            <a:r>
              <a:rPr lang="en-US" sz="2400" dirty="0" smtClean="0"/>
              <a:t>n[ 10 ];</a:t>
            </a:r>
            <a:br>
              <a:rPr lang="en-US" sz="2400" dirty="0" smtClean="0"/>
            </a:br>
            <a:r>
              <a:rPr lang="en-US" sz="2400" dirty="0" smtClean="0"/>
              <a:t>   </a:t>
            </a:r>
            <a:r>
              <a:rPr lang="en-US" sz="2400" b="1" dirty="0" smtClean="0"/>
              <a:t>for </a:t>
            </a:r>
            <a:r>
              <a:rPr lang="en-US" sz="2400" dirty="0" smtClean="0"/>
              <a:t>( </a:t>
            </a:r>
            <a:r>
              <a:rPr lang="en-US" sz="2400" b="1" dirty="0" err="1" smtClean="0"/>
              <a:t>int</a:t>
            </a:r>
            <a:r>
              <a:rPr lang="en-US" sz="2400" b="1" dirty="0" smtClean="0"/>
              <a:t> </a:t>
            </a:r>
            <a:r>
              <a:rPr lang="en-US" sz="2400" dirty="0" err="1" smtClean="0"/>
              <a:t>i</a:t>
            </a:r>
            <a:r>
              <a:rPr lang="en-US" sz="2400" dirty="0" smtClean="0"/>
              <a:t> = 0; </a:t>
            </a:r>
            <a:r>
              <a:rPr lang="en-US" sz="2400" dirty="0" err="1" smtClean="0"/>
              <a:t>i</a:t>
            </a:r>
            <a:r>
              <a:rPr lang="en-US" sz="2400" dirty="0" smtClean="0"/>
              <a:t> &lt; 10; </a:t>
            </a:r>
            <a:r>
              <a:rPr lang="en-US" sz="2400" dirty="0" err="1" smtClean="0"/>
              <a:t>i</a:t>
            </a:r>
            <a:r>
              <a:rPr lang="en-US" sz="2400" dirty="0" smtClean="0"/>
              <a:t>++ )        </a:t>
            </a:r>
            <a:br>
              <a:rPr lang="en-US" sz="2400" dirty="0" smtClean="0"/>
            </a:br>
            <a:r>
              <a:rPr lang="en-US" sz="2400" dirty="0" smtClean="0"/>
              <a:t>      n[ </a:t>
            </a:r>
            <a:r>
              <a:rPr lang="en-US" sz="2400" dirty="0" err="1" smtClean="0"/>
              <a:t>i</a:t>
            </a:r>
            <a:r>
              <a:rPr lang="en-US" sz="2400" dirty="0" smtClean="0"/>
              <a:t> ] = 0;</a:t>
            </a:r>
            <a:br>
              <a:rPr lang="en-US" sz="2400" dirty="0" smtClean="0"/>
            </a:br>
            <a:r>
              <a:rPr lang="en-US" sz="2400" dirty="0" smtClean="0"/>
              <a:t>   </a:t>
            </a:r>
            <a:r>
              <a:rPr lang="en-US" sz="2400" b="1" dirty="0" smtClean="0"/>
              <a:t>for </a:t>
            </a:r>
            <a:r>
              <a:rPr lang="en-US" sz="2400" dirty="0" smtClean="0"/>
              <a:t>( </a:t>
            </a:r>
            <a:r>
              <a:rPr lang="en-US" sz="2400" b="1" dirty="0" err="1" smtClean="0"/>
              <a:t>int</a:t>
            </a:r>
            <a:r>
              <a:rPr lang="en-US" sz="2400" b="1" dirty="0" smtClean="0"/>
              <a:t> </a:t>
            </a:r>
            <a:r>
              <a:rPr lang="en-US" sz="2400" dirty="0" smtClean="0"/>
              <a:t>j = 0; j &lt; 10; j++ )        </a:t>
            </a:r>
            <a:br>
              <a:rPr lang="en-US" sz="2400" dirty="0" smtClean="0"/>
            </a:br>
            <a:r>
              <a:rPr lang="en-US" sz="2400" dirty="0" smtClean="0"/>
              <a:t>      </a:t>
            </a:r>
            <a:r>
              <a:rPr lang="en-US" sz="2400" dirty="0" err="1" smtClean="0"/>
              <a:t>cout</a:t>
            </a:r>
            <a:r>
              <a:rPr lang="en-US" sz="2400" dirty="0" smtClean="0"/>
              <a:t> &lt;&lt; n[ j ] &lt;&lt; </a:t>
            </a:r>
            <a:r>
              <a:rPr lang="en-US" sz="2400" dirty="0" err="1" smtClean="0"/>
              <a:t>endl</a:t>
            </a:r>
            <a:r>
              <a:rPr lang="en-US" sz="2400" dirty="0" smtClean="0"/>
              <a:t>;</a:t>
            </a:r>
            <a:br>
              <a:rPr lang="en-US" sz="2400" dirty="0" smtClean="0"/>
            </a:br>
            <a:r>
              <a:rPr lang="en-US" sz="2400" dirty="0" smtClean="0"/>
              <a:t>   </a:t>
            </a:r>
            <a:r>
              <a:rPr lang="en-US" sz="2400" b="1" dirty="0" smtClean="0"/>
              <a:t>return </a:t>
            </a:r>
            <a:r>
              <a:rPr lang="en-US" sz="2400" dirty="0" smtClean="0"/>
              <a:t>0;</a:t>
            </a:r>
          </a:p>
          <a:p>
            <a:pPr marL="411480" eaLnBrk="1" fontAlgn="auto" hangingPunct="1">
              <a:spcAft>
                <a:spcPts val="0"/>
              </a:spcAft>
              <a:buFont typeface="Arial" pitchFamily="34" charset="0"/>
              <a:buNone/>
              <a:defRPr/>
            </a:pPr>
            <a:r>
              <a:rPr lang="en-US" sz="2400" dirty="0" smtClean="0"/>
              <a:t>      }</a:t>
            </a:r>
            <a:br>
              <a:rPr lang="en-US" sz="2400" dirty="0" smtClean="0"/>
            </a:br>
            <a:endParaRPr lang="en-US" sz="2400" dirty="0" smtClean="0"/>
          </a:p>
        </p:txBody>
      </p:sp>
      <p:sp>
        <p:nvSpPr>
          <p:cNvPr id="18436" name="Slide Number Placeholder 3"/>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1BF17924-CE6A-4384-9175-C7A7380BA3FB}" type="slidenum">
              <a:rPr lang="en-US" smtClean="0"/>
              <a:pPr fontAlgn="base">
                <a:spcBef>
                  <a:spcPct val="0"/>
                </a:spcBef>
                <a:spcAft>
                  <a:spcPct val="0"/>
                </a:spcAft>
                <a:defRPr/>
              </a:pPr>
              <a:t>25</a:t>
            </a:fld>
            <a:endParaRPr lang="en-US" smtClean="0"/>
          </a:p>
        </p:txBody>
      </p:sp>
      <p:sp>
        <p:nvSpPr>
          <p:cNvPr id="4" name="TextBox 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6"/>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15C66B7E-62E8-4547-A6F5-56F5CF78B7C6}" type="slidenum">
              <a:rPr lang="en-US" smtClean="0"/>
              <a:pPr fontAlgn="base">
                <a:spcBef>
                  <a:spcPct val="0"/>
                </a:spcBef>
                <a:spcAft>
                  <a:spcPct val="0"/>
                </a:spcAft>
                <a:defRPr/>
              </a:pPr>
              <a:t>26</a:t>
            </a:fld>
            <a:endParaRPr lang="en-US" smtClean="0"/>
          </a:p>
        </p:txBody>
      </p:sp>
      <p:sp>
        <p:nvSpPr>
          <p:cNvPr id="847874" name="Rectangle 2"/>
          <p:cNvSpPr>
            <a:spLocks noGrp="1" noChangeArrowheads="1"/>
          </p:cNvSpPr>
          <p:nvPr>
            <p:ph type="title"/>
          </p:nvPr>
        </p:nvSpPr>
        <p:spPr>
          <a:xfrm>
            <a:off x="228600" y="228600"/>
            <a:ext cx="6477000" cy="1143000"/>
          </a:xfrm>
        </p:spPr>
        <p:txBody>
          <a:bodyPr/>
          <a:lstStyle/>
          <a:p>
            <a:pPr eaLnBrk="1" fontAlgn="auto" hangingPunct="1">
              <a:spcAft>
                <a:spcPts val="0"/>
              </a:spcAft>
              <a:defRPr/>
            </a:pPr>
            <a:r>
              <a:rPr lang="en-US" b="1" dirty="0" smtClean="0">
                <a:solidFill>
                  <a:schemeClr val="tx2">
                    <a:satMod val="200000"/>
                  </a:schemeClr>
                </a:solidFill>
              </a:rPr>
              <a:t>Exercises </a:t>
            </a:r>
            <a:endParaRPr lang="en-US" dirty="0">
              <a:solidFill>
                <a:schemeClr val="tx2">
                  <a:satMod val="200000"/>
                </a:schemeClr>
              </a:solidFill>
            </a:endParaRPr>
          </a:p>
        </p:txBody>
      </p:sp>
      <p:sp>
        <p:nvSpPr>
          <p:cNvPr id="847875" name="Rectangle 3"/>
          <p:cNvSpPr>
            <a:spLocks noGrp="1" noChangeArrowheads="1"/>
          </p:cNvSpPr>
          <p:nvPr>
            <p:ph type="body" sz="half" idx="1"/>
          </p:nvPr>
        </p:nvSpPr>
        <p:spPr>
          <a:xfrm>
            <a:off x="381000" y="1524000"/>
            <a:ext cx="8382000" cy="2133600"/>
          </a:xfrm>
        </p:spPr>
        <p:txBody>
          <a:bodyPr>
            <a:normAutofit fontScale="77500" lnSpcReduction="20000"/>
          </a:bodyPr>
          <a:lstStyle/>
          <a:p>
            <a:pPr marL="533400" indent="-533400" algn="just" eaLnBrk="1" fontAlgn="auto" hangingPunct="1">
              <a:spcAft>
                <a:spcPts val="0"/>
              </a:spcAft>
              <a:buFont typeface="+mj-lt"/>
              <a:buAutoNum type="arabicPeriod"/>
              <a:defRPr/>
            </a:pPr>
            <a:r>
              <a:rPr lang="en-US" sz="2800" dirty="0"/>
              <a:t>Write a </a:t>
            </a:r>
            <a:r>
              <a:rPr lang="en-US" sz="2800" dirty="0" smtClean="0"/>
              <a:t> </a:t>
            </a:r>
            <a:r>
              <a:rPr lang="en-US" sz="2800" dirty="0"/>
              <a:t>program to initialize an array with 10 character elements (A..J) and display characters in the reverse order</a:t>
            </a:r>
            <a:r>
              <a:rPr lang="en-US" sz="2800" dirty="0" smtClean="0"/>
              <a:t>.</a:t>
            </a:r>
          </a:p>
          <a:p>
            <a:pPr marL="533400" indent="-533400" algn="just" eaLnBrk="1" fontAlgn="auto" hangingPunct="1">
              <a:spcAft>
                <a:spcPts val="0"/>
              </a:spcAft>
              <a:buFont typeface="+mj-lt"/>
              <a:buAutoNum type="arabicPeriod"/>
              <a:defRPr/>
            </a:pPr>
            <a:endParaRPr lang="en-US" sz="2800" dirty="0" smtClean="0"/>
          </a:p>
          <a:p>
            <a:pPr marL="533400" indent="-533400" algn="just" eaLnBrk="1" fontAlgn="auto" hangingPunct="1">
              <a:spcAft>
                <a:spcPts val="0"/>
              </a:spcAft>
              <a:buFont typeface="+mj-lt"/>
              <a:buAutoNum type="arabicPeriod"/>
              <a:defRPr/>
            </a:pPr>
            <a:r>
              <a:rPr lang="en-US" sz="2800" dirty="0" smtClean="0"/>
              <a:t>Define an array to store five integers from the keyboard.</a:t>
            </a:r>
          </a:p>
          <a:p>
            <a:pPr marL="533400" indent="-533400" algn="just" eaLnBrk="1" fontAlgn="auto" hangingPunct="1">
              <a:spcAft>
                <a:spcPts val="0"/>
              </a:spcAft>
              <a:buFont typeface="Wingdings" pitchFamily="2" charset="2"/>
              <a:buNone/>
              <a:defRPr/>
            </a:pPr>
            <a:r>
              <a:rPr lang="en-US" sz="2800" dirty="0" smtClean="0"/>
              <a:t>	Calculate the sum of numbers stored in the array and display the sum.</a:t>
            </a:r>
            <a:endParaRPr lang="en-US" sz="2800" dirty="0"/>
          </a:p>
          <a:p>
            <a:pPr marL="533400" indent="-533400" algn="just" eaLnBrk="1" fontAlgn="auto" hangingPunct="1">
              <a:spcAft>
                <a:spcPts val="0"/>
              </a:spcAft>
              <a:buFont typeface="Wingdings"/>
              <a:buChar char=""/>
              <a:defRPr/>
            </a:pPr>
            <a:endParaRPr lang="en-US" sz="1200" dirty="0"/>
          </a:p>
        </p:txBody>
      </p:sp>
      <p:sp>
        <p:nvSpPr>
          <p:cNvPr id="5" name="TextBox 4"/>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ransition spd="med">
    <p:zoom dir="in"/>
    <p:sndAc>
      <p:stSnd>
        <p:snd r:embed="rId2" name="bomb.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47874"/>
                                        </p:tgtEl>
                                        <p:attrNameLst>
                                          <p:attrName>style.visibility</p:attrName>
                                        </p:attrNameLst>
                                      </p:cBhvr>
                                      <p:to>
                                        <p:strVal val="visible"/>
                                      </p:to>
                                    </p:set>
                                    <p:animEffect transition="in" filter="fade">
                                      <p:cBhvr>
                                        <p:cTn id="7" dur="2000"/>
                                        <p:tgtEl>
                                          <p:spTgt spid="847874"/>
                                        </p:tgtEl>
                                      </p:cBhvr>
                                    </p:animEffect>
                                  </p:childTnLst>
                                </p:cTn>
                              </p:par>
                            </p:childTnLst>
                          </p:cTn>
                        </p:par>
                        <p:par>
                          <p:cTn id="8" fill="hold" nodeType="afterGroup">
                            <p:stCondLst>
                              <p:cond delay="2000"/>
                            </p:stCondLst>
                            <p:childTnLst>
                              <p:par>
                                <p:cTn id="9" presetID="13" presetClass="entr" presetSubtype="16" fill="hold" grpId="0" nodeType="afterEffect">
                                  <p:stCondLst>
                                    <p:cond delay="0"/>
                                  </p:stCondLst>
                                  <p:childTnLst>
                                    <p:set>
                                      <p:cBhvr>
                                        <p:cTn id="10" dur="1" fill="hold">
                                          <p:stCondLst>
                                            <p:cond delay="0"/>
                                          </p:stCondLst>
                                        </p:cTn>
                                        <p:tgtEl>
                                          <p:spTgt spid="847875">
                                            <p:txEl>
                                              <p:pRg st="0" end="0"/>
                                            </p:txEl>
                                          </p:spTgt>
                                        </p:tgtEl>
                                        <p:attrNameLst>
                                          <p:attrName>style.visibility</p:attrName>
                                        </p:attrNameLst>
                                      </p:cBhvr>
                                      <p:to>
                                        <p:strVal val="visible"/>
                                      </p:to>
                                    </p:set>
                                    <p:animEffect transition="in" filter="plus(in)">
                                      <p:cBhvr>
                                        <p:cTn id="11" dur="500"/>
                                        <p:tgtEl>
                                          <p:spTgt spid="84787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3" presetClass="entr" presetSubtype="16" fill="hold" grpId="0" nodeType="clickEffect">
                                  <p:stCondLst>
                                    <p:cond delay="0"/>
                                  </p:stCondLst>
                                  <p:childTnLst>
                                    <p:set>
                                      <p:cBhvr>
                                        <p:cTn id="15" dur="1" fill="hold">
                                          <p:stCondLst>
                                            <p:cond delay="0"/>
                                          </p:stCondLst>
                                        </p:cTn>
                                        <p:tgtEl>
                                          <p:spTgt spid="847875">
                                            <p:txEl>
                                              <p:pRg st="2" end="2"/>
                                            </p:txEl>
                                          </p:spTgt>
                                        </p:tgtEl>
                                        <p:attrNameLst>
                                          <p:attrName>style.visibility</p:attrName>
                                        </p:attrNameLst>
                                      </p:cBhvr>
                                      <p:to>
                                        <p:strVal val="visible"/>
                                      </p:to>
                                    </p:set>
                                    <p:animEffect transition="in" filter="plus(in)">
                                      <p:cBhvr>
                                        <p:cTn id="16" dur="500"/>
                                        <p:tgtEl>
                                          <p:spTgt spid="847875">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3" presetClass="entr" presetSubtype="16" fill="hold" grpId="0" nodeType="clickEffect">
                                  <p:stCondLst>
                                    <p:cond delay="0"/>
                                  </p:stCondLst>
                                  <p:childTnLst>
                                    <p:set>
                                      <p:cBhvr>
                                        <p:cTn id="20" dur="1" fill="hold">
                                          <p:stCondLst>
                                            <p:cond delay="0"/>
                                          </p:stCondLst>
                                        </p:cTn>
                                        <p:tgtEl>
                                          <p:spTgt spid="847875">
                                            <p:txEl>
                                              <p:pRg st="3" end="3"/>
                                            </p:txEl>
                                          </p:spTgt>
                                        </p:tgtEl>
                                        <p:attrNameLst>
                                          <p:attrName>style.visibility</p:attrName>
                                        </p:attrNameLst>
                                      </p:cBhvr>
                                      <p:to>
                                        <p:strVal val="visible"/>
                                      </p:to>
                                    </p:set>
                                    <p:animEffect transition="in" filter="plus(in)">
                                      <p:cBhvr>
                                        <p:cTn id="21" dur="500"/>
                                        <p:tgtEl>
                                          <p:spTgt spid="84787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7874" grpId="0"/>
      <p:bldP spid="847875"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pPr>
              <a:defRPr/>
            </a:pPr>
            <a:r>
              <a:rPr lang="en-US" dirty="0" smtClean="0"/>
              <a:t>Searching</a:t>
            </a:r>
            <a:endParaRPr lang="en-US" dirty="0"/>
          </a:p>
        </p:txBody>
      </p:sp>
      <p:sp>
        <p:nvSpPr>
          <p:cNvPr id="21507" name="Text Placeholder 2"/>
          <p:cNvSpPr>
            <a:spLocks noGrp="1"/>
          </p:cNvSpPr>
          <p:nvPr>
            <p:ph type="body" sz="half" idx="1"/>
          </p:nvPr>
        </p:nvSpPr>
        <p:spPr>
          <a:xfrm>
            <a:off x="381000" y="1066800"/>
            <a:ext cx="8763000" cy="4495800"/>
          </a:xfrm>
        </p:spPr>
        <p:txBody>
          <a:bodyPr/>
          <a:lstStyle/>
          <a:p>
            <a:r>
              <a:rPr lang="en-US" dirty="0" smtClean="0"/>
              <a:t>The simplest type of searching process is the </a:t>
            </a:r>
            <a:r>
              <a:rPr lang="en-US" b="1" dirty="0" smtClean="0"/>
              <a:t>sequential search.</a:t>
            </a:r>
            <a:r>
              <a:rPr lang="en-US" dirty="0" smtClean="0"/>
              <a:t>  In the sequential search, each element of the array is compared to the key, in the order it appears in the array, until the first element matching the key is found. </a:t>
            </a:r>
          </a:p>
          <a:p>
            <a:endParaRPr lang="en-US" sz="2400" dirty="0" smtClean="0"/>
          </a:p>
          <a:p>
            <a:r>
              <a:rPr lang="en-US" dirty="0" smtClean="0"/>
              <a:t> If you are looking for an element that is near the front of the array, the sequential search will find it quickly.  The more data that must be searched, the longer it will take to find the data that matches the key using this process.</a:t>
            </a:r>
          </a:p>
        </p:txBody>
      </p:sp>
      <p:sp>
        <p:nvSpPr>
          <p:cNvPr id="5" name="Slide Number Placeholder 4"/>
          <p:cNvSpPr>
            <a:spLocks noGrp="1"/>
          </p:cNvSpPr>
          <p:nvPr>
            <p:ph type="sldNum" sz="quarter" idx="12"/>
          </p:nvPr>
        </p:nvSpPr>
        <p:spPr/>
        <p:txBody>
          <a:bodyPr/>
          <a:lstStyle/>
          <a:p>
            <a:pPr>
              <a:defRPr/>
            </a:pPr>
            <a:fld id="{DE9323E2-06EF-4A2A-BDD8-8B165D587B14}" type="slidenum">
              <a:rPr lang="en-US" smtClean="0"/>
              <a:pPr>
                <a:defRPr/>
              </a:pPr>
              <a:t>27</a:t>
            </a:fld>
            <a:endParaRPr lang="en-US"/>
          </a:p>
        </p:txBody>
      </p:sp>
      <p:sp>
        <p:nvSpPr>
          <p:cNvPr id="6" name="TextBox 5"/>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ransition spd="med">
    <p:zoom dir="in"/>
    <p:sndAc>
      <p:stSnd>
        <p:snd r:embed="rId2" name="bomb.wav"/>
      </p:stSnd>
    </p:sndAc>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 Placeholder 2"/>
          <p:cNvSpPr>
            <a:spLocks noGrp="1"/>
          </p:cNvSpPr>
          <p:nvPr>
            <p:ph type="body" sz="half" idx="1"/>
          </p:nvPr>
        </p:nvSpPr>
        <p:spPr>
          <a:xfrm>
            <a:off x="457200" y="533400"/>
            <a:ext cx="8686800" cy="5562600"/>
          </a:xfrm>
        </p:spPr>
        <p:txBody>
          <a:bodyPr/>
          <a:lstStyle/>
          <a:p>
            <a:pPr>
              <a:buNone/>
            </a:pPr>
            <a:r>
              <a:rPr lang="en-US" sz="2800" dirty="0" smtClean="0"/>
              <a:t>#include &lt;</a:t>
            </a:r>
            <a:r>
              <a:rPr lang="en-US" sz="2800" dirty="0" err="1" smtClean="0"/>
              <a:t>iostream.h</a:t>
            </a:r>
            <a:r>
              <a:rPr lang="en-US" sz="2800" dirty="0" smtClean="0"/>
              <a:t>&gt;</a:t>
            </a:r>
          </a:p>
          <a:p>
            <a:pPr>
              <a:buNone/>
            </a:pPr>
            <a:r>
              <a:rPr lang="en-US" sz="2800" dirty="0" smtClean="0"/>
              <a:t/>
            </a:r>
            <a:br>
              <a:rPr lang="en-US" sz="2800" dirty="0" smtClean="0"/>
            </a:br>
            <a:r>
              <a:rPr lang="en-US" sz="2800" dirty="0" err="1" smtClean="0"/>
              <a:t>int</a:t>
            </a:r>
            <a:r>
              <a:rPr lang="en-US" sz="2800" dirty="0" smtClean="0"/>
              <a:t> main(void)</a:t>
            </a:r>
            <a:br>
              <a:rPr lang="en-US" sz="2800" dirty="0" smtClean="0"/>
            </a:br>
            <a:r>
              <a:rPr lang="en-US" sz="2800" dirty="0" smtClean="0"/>
              <a:t>{</a:t>
            </a:r>
            <a:br>
              <a:rPr lang="en-US" sz="2800" dirty="0" smtClean="0"/>
            </a:br>
            <a:r>
              <a:rPr lang="en-US" sz="2800" dirty="0" smtClean="0"/>
              <a:t>     </a:t>
            </a:r>
            <a:r>
              <a:rPr lang="en-US" sz="2800" b="1" dirty="0" smtClean="0"/>
              <a:t> //”filling the array”</a:t>
            </a:r>
            <a:r>
              <a:rPr lang="en-US" sz="2800" dirty="0" smtClean="0"/>
              <a:t/>
            </a:r>
            <a:br>
              <a:rPr lang="en-US" sz="2800" dirty="0" smtClean="0"/>
            </a:br>
            <a:r>
              <a:rPr lang="en-US" sz="2800" dirty="0" smtClean="0"/>
              <a:t>  </a:t>
            </a:r>
            <a:r>
              <a:rPr lang="en-US" sz="2800" dirty="0" err="1" smtClean="0"/>
              <a:t>int</a:t>
            </a:r>
            <a:r>
              <a:rPr lang="en-US" sz="2800" dirty="0" smtClean="0"/>
              <a:t>    array[5] = {20,10,12,40,23};</a:t>
            </a:r>
          </a:p>
          <a:p>
            <a:pPr>
              <a:buFont typeface="Wingdings" pitchFamily="2" charset="2"/>
              <a:buNone/>
            </a:pPr>
            <a:r>
              <a:rPr lang="en-US" sz="2800" dirty="0" smtClean="0"/>
              <a:t>     </a:t>
            </a:r>
            <a:r>
              <a:rPr lang="en-US" sz="2800" dirty="0" err="1" smtClean="0"/>
              <a:t>cout</a:t>
            </a:r>
            <a:r>
              <a:rPr lang="en-US" sz="2800" dirty="0" smtClean="0"/>
              <a:t>&lt;&lt; "Enter the number you want to find “;</a:t>
            </a:r>
            <a:br>
              <a:rPr lang="en-US" sz="2800" dirty="0" smtClean="0"/>
            </a:br>
            <a:r>
              <a:rPr lang="en-US" sz="2800" dirty="0" smtClean="0"/>
              <a:t>      </a:t>
            </a:r>
            <a:r>
              <a:rPr lang="en-US" sz="2800" dirty="0" err="1" smtClean="0"/>
              <a:t>int</a:t>
            </a:r>
            <a:r>
              <a:rPr lang="en-US" sz="2800" dirty="0" smtClean="0"/>
              <a:t> key;</a:t>
            </a:r>
            <a:br>
              <a:rPr lang="en-US" sz="2800" dirty="0" smtClean="0"/>
            </a:br>
            <a:r>
              <a:rPr lang="en-US" sz="2800" dirty="0" smtClean="0"/>
              <a:t>      </a:t>
            </a:r>
            <a:r>
              <a:rPr lang="en-US" sz="2800" dirty="0" err="1" smtClean="0"/>
              <a:t>cin</a:t>
            </a:r>
            <a:r>
              <a:rPr lang="en-US" sz="2800" dirty="0" smtClean="0"/>
              <a:t>&gt;&gt; key; </a:t>
            </a:r>
            <a:br>
              <a:rPr lang="en-US" sz="2800" dirty="0" smtClean="0"/>
            </a:br>
            <a:r>
              <a:rPr lang="en-US" sz="2800" dirty="0" smtClean="0"/>
              <a:t>      </a:t>
            </a:r>
            <a:r>
              <a:rPr lang="en-US" sz="2800" dirty="0" err="1" smtClean="0"/>
              <a:t>int</a:t>
            </a:r>
            <a:r>
              <a:rPr lang="en-US" sz="2800" dirty="0" smtClean="0"/>
              <a:t> flag = 0;   </a:t>
            </a:r>
            <a:r>
              <a:rPr lang="en-US" sz="2800" b="1" dirty="0" smtClean="0"/>
              <a:t> // set flag to off</a:t>
            </a:r>
            <a:r>
              <a:rPr lang="en-US" sz="2800" dirty="0" smtClean="0"/>
              <a:t/>
            </a:r>
            <a:br>
              <a:rPr lang="en-US" sz="2800" dirty="0" smtClean="0"/>
            </a:br>
            <a:endParaRPr lang="en-US" sz="2800" dirty="0" smtClean="0"/>
          </a:p>
        </p:txBody>
      </p:sp>
      <p:sp>
        <p:nvSpPr>
          <p:cNvPr id="5" name="Slide Number Placeholder 4"/>
          <p:cNvSpPr>
            <a:spLocks noGrp="1"/>
          </p:cNvSpPr>
          <p:nvPr>
            <p:ph type="sldNum" sz="quarter" idx="12"/>
          </p:nvPr>
        </p:nvSpPr>
        <p:spPr/>
        <p:txBody>
          <a:bodyPr/>
          <a:lstStyle/>
          <a:p>
            <a:pPr>
              <a:defRPr/>
            </a:pPr>
            <a:fld id="{C291D2B0-7873-4D8D-AB5B-1CDF75AC505C}" type="slidenum">
              <a:rPr lang="en-US" smtClean="0"/>
              <a:pPr>
                <a:defRPr/>
              </a:pPr>
              <a:t>28</a:t>
            </a:fld>
            <a:endParaRPr lang="en-US"/>
          </a:p>
        </p:txBody>
      </p:sp>
      <p:sp>
        <p:nvSpPr>
          <p:cNvPr id="4" name="TextBox 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ransition spd="med">
    <p:zoom dir="in"/>
    <p:sndAc>
      <p:stSnd>
        <p:snd r:embed="rId2" name="bomb.wav"/>
      </p:stSnd>
    </p:sndAc>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ext Placeholder 2"/>
          <p:cNvSpPr>
            <a:spLocks noGrp="1"/>
          </p:cNvSpPr>
          <p:nvPr>
            <p:ph type="body" sz="half" idx="1"/>
          </p:nvPr>
        </p:nvSpPr>
        <p:spPr>
          <a:xfrm>
            <a:off x="457200" y="0"/>
            <a:ext cx="8305800" cy="6096000"/>
          </a:xfrm>
        </p:spPr>
        <p:txBody>
          <a:bodyPr/>
          <a:lstStyle/>
          <a:p>
            <a:endParaRPr lang="en-US" sz="2800" dirty="0" smtClean="0"/>
          </a:p>
          <a:p>
            <a:pPr>
              <a:buNone/>
            </a:pPr>
            <a:r>
              <a:rPr lang="en-US" sz="2800" b="1" dirty="0" smtClean="0"/>
              <a:t>// start to loop through the array</a:t>
            </a:r>
          </a:p>
          <a:p>
            <a:pPr>
              <a:buNone/>
            </a:pPr>
            <a:r>
              <a:rPr lang="en-US" sz="2800" dirty="0" smtClean="0"/>
              <a:t/>
            </a:r>
            <a:br>
              <a:rPr lang="en-US" sz="2800" dirty="0" smtClean="0"/>
            </a:br>
            <a:r>
              <a:rPr lang="en-US" sz="2800" dirty="0" smtClean="0"/>
              <a:t>      for(</a:t>
            </a:r>
            <a:r>
              <a:rPr lang="en-US" sz="2800" dirty="0" err="1" smtClean="0"/>
              <a:t>int</a:t>
            </a:r>
            <a:r>
              <a:rPr lang="en-US" sz="2800" dirty="0" smtClean="0"/>
              <a:t> </a:t>
            </a:r>
            <a:r>
              <a:rPr lang="en-US" sz="2800" dirty="0" err="1" smtClean="0"/>
              <a:t>i</a:t>
            </a:r>
            <a:r>
              <a:rPr lang="en-US" sz="2800" dirty="0" smtClean="0"/>
              <a:t>=0; </a:t>
            </a:r>
            <a:r>
              <a:rPr lang="en-US" sz="2800" dirty="0" err="1" smtClean="0"/>
              <a:t>i</a:t>
            </a:r>
            <a:r>
              <a:rPr lang="en-US" sz="2800" dirty="0" smtClean="0"/>
              <a:t>&lt;10; </a:t>
            </a:r>
            <a:r>
              <a:rPr lang="en-US" sz="2800" dirty="0" err="1" smtClean="0"/>
              <a:t>i</a:t>
            </a:r>
            <a:r>
              <a:rPr lang="en-US" sz="2800" dirty="0" smtClean="0"/>
              <a:t>++)   </a:t>
            </a:r>
            <a:br>
              <a:rPr lang="en-US" sz="2800" dirty="0" smtClean="0"/>
            </a:br>
            <a:r>
              <a:rPr lang="en-US" sz="2800" dirty="0" smtClean="0"/>
              <a:t>     {</a:t>
            </a:r>
            <a:br>
              <a:rPr lang="en-US" sz="2800" dirty="0" smtClean="0"/>
            </a:br>
            <a:r>
              <a:rPr lang="en-US" sz="2800" dirty="0" smtClean="0"/>
              <a:t>            if (array[</a:t>
            </a:r>
            <a:r>
              <a:rPr lang="en-US" sz="2800" dirty="0" err="1" smtClean="0"/>
              <a:t>i</a:t>
            </a:r>
            <a:r>
              <a:rPr lang="en-US" sz="2800" dirty="0" smtClean="0"/>
              <a:t>] == key) </a:t>
            </a:r>
            <a:r>
              <a:rPr lang="en-US" sz="2800" b="1" dirty="0" smtClean="0"/>
              <a:t>  // if match is found</a:t>
            </a:r>
            <a:r>
              <a:rPr lang="en-US" sz="2800" dirty="0" smtClean="0"/>
              <a:t/>
            </a:r>
            <a:br>
              <a:rPr lang="en-US" sz="2800" dirty="0" smtClean="0"/>
            </a:br>
            <a:r>
              <a:rPr lang="en-US" sz="2800" dirty="0" smtClean="0"/>
              <a:t>           {</a:t>
            </a:r>
            <a:br>
              <a:rPr lang="en-US" sz="2800" dirty="0" smtClean="0"/>
            </a:br>
            <a:r>
              <a:rPr lang="en-US" sz="2800" dirty="0" smtClean="0"/>
              <a:t>                   flag = 1;</a:t>
            </a:r>
            <a:r>
              <a:rPr lang="en-US" sz="2800" b="1" dirty="0" smtClean="0"/>
              <a:t>   // turn flag on</a:t>
            </a:r>
            <a:r>
              <a:rPr lang="en-US" sz="2800" dirty="0" smtClean="0"/>
              <a:t/>
            </a:r>
            <a:br>
              <a:rPr lang="en-US" sz="2800" dirty="0" smtClean="0"/>
            </a:br>
            <a:r>
              <a:rPr lang="en-US" sz="2800" dirty="0" smtClean="0"/>
              <a:t>                   break ;   </a:t>
            </a:r>
            <a:r>
              <a:rPr lang="en-US" sz="2800" b="1" dirty="0" smtClean="0"/>
              <a:t> // break out of for loop</a:t>
            </a:r>
            <a:r>
              <a:rPr lang="en-US" sz="2800" dirty="0" smtClean="0"/>
              <a:t/>
            </a:r>
            <a:br>
              <a:rPr lang="en-US" sz="2800" dirty="0" smtClean="0"/>
            </a:br>
            <a:r>
              <a:rPr lang="en-US" sz="2800" dirty="0" smtClean="0"/>
              <a:t>            }</a:t>
            </a:r>
            <a:br>
              <a:rPr lang="en-US" sz="2800" dirty="0" smtClean="0"/>
            </a:br>
            <a:r>
              <a:rPr lang="en-US" sz="2800" dirty="0" smtClean="0"/>
              <a:t>      }</a:t>
            </a:r>
            <a:br>
              <a:rPr lang="en-US" sz="2800" dirty="0" smtClean="0"/>
            </a:br>
            <a:r>
              <a:rPr lang="en-US" sz="2800" dirty="0" smtClean="0"/>
              <a:t>    </a:t>
            </a:r>
          </a:p>
        </p:txBody>
      </p:sp>
      <p:sp>
        <p:nvSpPr>
          <p:cNvPr id="5" name="Slide Number Placeholder 4"/>
          <p:cNvSpPr>
            <a:spLocks noGrp="1"/>
          </p:cNvSpPr>
          <p:nvPr>
            <p:ph type="sldNum" sz="quarter" idx="12"/>
          </p:nvPr>
        </p:nvSpPr>
        <p:spPr/>
        <p:txBody>
          <a:bodyPr/>
          <a:lstStyle/>
          <a:p>
            <a:pPr>
              <a:defRPr/>
            </a:pPr>
            <a:fld id="{6A41539F-1054-419B-8CCF-ECAC0417DACE}" type="slidenum">
              <a:rPr lang="en-US" smtClean="0"/>
              <a:pPr>
                <a:defRPr/>
              </a:pPr>
              <a:t>29</a:t>
            </a:fld>
            <a:endParaRPr lang="en-US"/>
          </a:p>
        </p:txBody>
      </p:sp>
      <p:sp>
        <p:nvSpPr>
          <p:cNvPr id="4" name="TextBox 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ransition spd="med">
    <p:zoom dir="in"/>
    <p:sndAc>
      <p:stSnd>
        <p:snd r:embed="rId2" name="bomb.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fontAlgn="auto" hangingPunct="1">
              <a:spcAft>
                <a:spcPts val="0"/>
              </a:spcAft>
              <a:defRPr/>
            </a:pPr>
            <a:r>
              <a:rPr lang="en-US" b="1"/>
              <a:t>Abstract Data Types </a:t>
            </a:r>
            <a:r>
              <a:rPr lang="en-US"/>
              <a:t>(Contd.)</a:t>
            </a:r>
          </a:p>
        </p:txBody>
      </p:sp>
      <p:sp>
        <p:nvSpPr>
          <p:cNvPr id="23555" name="Rectangle 3"/>
          <p:cNvSpPr>
            <a:spLocks noGrp="1" noChangeArrowheads="1"/>
          </p:cNvSpPr>
          <p:nvPr>
            <p:ph idx="1"/>
          </p:nvPr>
        </p:nvSpPr>
        <p:spPr/>
        <p:txBody>
          <a:bodyPr/>
          <a:lstStyle/>
          <a:p>
            <a:pPr eaLnBrk="1" hangingPunct="1">
              <a:lnSpc>
                <a:spcPct val="90000"/>
              </a:lnSpc>
            </a:pPr>
            <a:r>
              <a:rPr lang="en-US" smtClean="0"/>
              <a:t>The previous examples belong to what is called built-in data types(primitive) </a:t>
            </a:r>
          </a:p>
          <a:p>
            <a:pPr eaLnBrk="1" hangingPunct="1">
              <a:lnSpc>
                <a:spcPct val="90000"/>
              </a:lnSpc>
            </a:pPr>
            <a:r>
              <a:rPr lang="en-US" smtClean="0"/>
              <a:t>That is, they are provided by the programming language</a:t>
            </a:r>
          </a:p>
          <a:p>
            <a:pPr eaLnBrk="1" hangingPunct="1">
              <a:lnSpc>
                <a:spcPct val="90000"/>
              </a:lnSpc>
            </a:pPr>
            <a:r>
              <a:rPr lang="en-US" smtClean="0"/>
              <a:t>But new abstract data types can be defined by users, using arrays, </a:t>
            </a:r>
            <a:r>
              <a:rPr lang="en-US" b="1" smtClean="0">
                <a:solidFill>
                  <a:schemeClr val="accent2"/>
                </a:solidFill>
              </a:rPr>
              <a:t>enum</a:t>
            </a:r>
            <a:r>
              <a:rPr lang="en-US" smtClean="0"/>
              <a:t>, </a:t>
            </a:r>
            <a:r>
              <a:rPr lang="en-US" b="1" smtClean="0">
                <a:solidFill>
                  <a:schemeClr val="accent2"/>
                </a:solidFill>
              </a:rPr>
              <a:t>struct</a:t>
            </a:r>
            <a:r>
              <a:rPr lang="en-US" smtClean="0"/>
              <a:t>s, </a:t>
            </a:r>
            <a:r>
              <a:rPr lang="en-US" b="1" smtClean="0">
                <a:solidFill>
                  <a:schemeClr val="accent2"/>
                </a:solidFill>
              </a:rPr>
              <a:t>class</a:t>
            </a:r>
            <a:r>
              <a:rPr lang="en-US" smtClean="0"/>
              <a:t>es (if object oriented programming), etc.</a:t>
            </a:r>
          </a:p>
        </p:txBody>
      </p:sp>
      <p:sp>
        <p:nvSpPr>
          <p:cNvPr id="5" name="Slide Number Placeholder 5"/>
          <p:cNvSpPr>
            <a:spLocks noGrp="1"/>
          </p:cNvSpPr>
          <p:nvPr>
            <p:ph type="sldNum" sz="quarter" idx="12"/>
          </p:nvPr>
        </p:nvSpPr>
        <p:spPr/>
        <p:txBody>
          <a:bodyPr/>
          <a:lstStyle/>
          <a:p>
            <a:pPr>
              <a:defRPr/>
            </a:pPr>
            <a:fld id="{14F648E4-7E67-4769-9435-1FDF8A33155B}" type="slidenum">
              <a:rPr lang="en-US"/>
              <a:pPr>
                <a:defRPr/>
              </a:pPr>
              <a:t>3</a:t>
            </a:fld>
            <a:endParaRPr lang="en-US"/>
          </a:p>
        </p:txBody>
      </p:sp>
      <p:sp>
        <p:nvSpPr>
          <p:cNvPr id="6" name="TextBox 5"/>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Text Placeholder 2"/>
          <p:cNvSpPr>
            <a:spLocks noGrp="1"/>
          </p:cNvSpPr>
          <p:nvPr>
            <p:ph type="body" sz="half" idx="1"/>
          </p:nvPr>
        </p:nvSpPr>
        <p:spPr>
          <a:xfrm>
            <a:off x="228600" y="533400"/>
            <a:ext cx="8915400" cy="5105400"/>
          </a:xfrm>
        </p:spPr>
        <p:txBody>
          <a:bodyPr/>
          <a:lstStyle/>
          <a:p>
            <a:pPr>
              <a:buFont typeface="Wingdings" pitchFamily="2" charset="2"/>
              <a:buNone/>
            </a:pPr>
            <a:r>
              <a:rPr lang="en-US" sz="2800" dirty="0" smtClean="0"/>
              <a:t>  if (flag)   </a:t>
            </a:r>
            <a:r>
              <a:rPr lang="en-US" sz="2800" b="1" dirty="0" smtClean="0"/>
              <a:t> // if flag is TRUE (1)</a:t>
            </a:r>
            <a:r>
              <a:rPr lang="en-US" sz="2800" dirty="0" smtClean="0"/>
              <a:t/>
            </a:r>
            <a:br>
              <a:rPr lang="en-US" sz="2800" dirty="0" smtClean="0"/>
            </a:br>
            <a:r>
              <a:rPr lang="en-US" sz="2800" dirty="0" smtClean="0"/>
              <a:t>      {</a:t>
            </a:r>
            <a:br>
              <a:rPr lang="en-US" sz="2800" dirty="0" smtClean="0"/>
            </a:br>
            <a:r>
              <a:rPr lang="en-US" sz="2800" dirty="0" smtClean="0"/>
              <a:t>           </a:t>
            </a:r>
            <a:r>
              <a:rPr lang="en-US" sz="2800" dirty="0" err="1" smtClean="0"/>
              <a:t>cout</a:t>
            </a:r>
            <a:r>
              <a:rPr lang="en-US" sz="2800" dirty="0" smtClean="0"/>
              <a:t>&lt;&lt; "Your number is at subscript position "     		&lt;&lt; </a:t>
            </a:r>
            <a:r>
              <a:rPr lang="en-US" sz="2800" dirty="0" err="1" smtClean="0"/>
              <a:t>i</a:t>
            </a:r>
            <a:r>
              <a:rPr lang="en-US" sz="2800" dirty="0" smtClean="0"/>
              <a:t> &lt;&lt;".\n";</a:t>
            </a:r>
            <a:br>
              <a:rPr lang="en-US" sz="2800" dirty="0" smtClean="0"/>
            </a:br>
            <a:r>
              <a:rPr lang="en-US" sz="2800" dirty="0" smtClean="0"/>
              <a:t>      }</a:t>
            </a:r>
            <a:br>
              <a:rPr lang="en-US" sz="2800" dirty="0" smtClean="0"/>
            </a:br>
            <a:r>
              <a:rPr lang="en-US" sz="2800" dirty="0" smtClean="0"/>
              <a:t>      else</a:t>
            </a:r>
            <a:br>
              <a:rPr lang="en-US" sz="2800" dirty="0" smtClean="0"/>
            </a:br>
            <a:r>
              <a:rPr lang="en-US" sz="2800" dirty="0" smtClean="0"/>
              <a:t>      {</a:t>
            </a:r>
            <a:br>
              <a:rPr lang="en-US" sz="2800" dirty="0" smtClean="0"/>
            </a:br>
            <a:r>
              <a:rPr lang="en-US" sz="2800" dirty="0" smtClean="0"/>
              <a:t>           </a:t>
            </a:r>
            <a:r>
              <a:rPr lang="en-US" sz="2800" dirty="0" err="1" smtClean="0"/>
              <a:t>cout</a:t>
            </a:r>
            <a:r>
              <a:rPr lang="en-US" sz="2800" dirty="0" smtClean="0"/>
              <a:t>&lt;&lt; "Sorry, I could not find your number in 		this array."&lt;&lt;</a:t>
            </a:r>
            <a:r>
              <a:rPr lang="en-US" sz="2800" dirty="0" err="1" smtClean="0"/>
              <a:t>endl</a:t>
            </a:r>
            <a:r>
              <a:rPr lang="en-US" sz="2800" dirty="0" smtClean="0"/>
              <a:t>&lt;&lt;</a:t>
            </a:r>
            <a:r>
              <a:rPr lang="en-US" sz="2800" dirty="0" err="1" smtClean="0"/>
              <a:t>endl</a:t>
            </a:r>
            <a:r>
              <a:rPr lang="en-US" sz="2800" dirty="0" smtClean="0"/>
              <a:t>;</a:t>
            </a:r>
            <a:br>
              <a:rPr lang="en-US" sz="2800" dirty="0" smtClean="0"/>
            </a:br>
            <a:r>
              <a:rPr lang="en-US" sz="2800" dirty="0" smtClean="0"/>
              <a:t>      }      </a:t>
            </a:r>
            <a:br>
              <a:rPr lang="en-US" sz="2800" dirty="0" smtClean="0"/>
            </a:br>
            <a:r>
              <a:rPr lang="en-US" sz="2800" dirty="0" smtClean="0"/>
              <a:t>     return 0;</a:t>
            </a:r>
          </a:p>
          <a:p>
            <a:pPr>
              <a:buFont typeface="Wingdings" pitchFamily="2" charset="2"/>
              <a:buNone/>
            </a:pPr>
            <a:r>
              <a:rPr lang="en-US" sz="2800" dirty="0" smtClean="0"/>
              <a:t>}</a:t>
            </a:r>
          </a:p>
          <a:p>
            <a:endParaRPr lang="en-US" sz="2800" dirty="0" smtClean="0"/>
          </a:p>
          <a:p>
            <a:endParaRPr lang="en-US" sz="2800" dirty="0" smtClean="0"/>
          </a:p>
        </p:txBody>
      </p:sp>
      <p:sp>
        <p:nvSpPr>
          <p:cNvPr id="5" name="Slide Number Placeholder 4"/>
          <p:cNvSpPr>
            <a:spLocks noGrp="1"/>
          </p:cNvSpPr>
          <p:nvPr>
            <p:ph type="sldNum" sz="quarter" idx="12"/>
          </p:nvPr>
        </p:nvSpPr>
        <p:spPr/>
        <p:txBody>
          <a:bodyPr/>
          <a:lstStyle/>
          <a:p>
            <a:pPr>
              <a:defRPr/>
            </a:pPr>
            <a:fld id="{26969DB7-2D15-4846-97C2-7A153FDC69C1}" type="slidenum">
              <a:rPr lang="en-US" smtClean="0"/>
              <a:pPr>
                <a:defRPr/>
              </a:pPr>
              <a:t>30</a:t>
            </a:fld>
            <a:endParaRPr lang="en-US"/>
          </a:p>
        </p:txBody>
      </p:sp>
      <p:sp>
        <p:nvSpPr>
          <p:cNvPr id="4" name="TextBox 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ransition spd="med">
    <p:zoom dir="in"/>
    <p:sndAc>
      <p:stSnd>
        <p:snd r:embed="rId2" name="bomb.wav"/>
      </p:stSnd>
    </p:sndAc>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Deleting</a:t>
            </a:r>
            <a:endParaRPr lang="en-US" dirty="0"/>
          </a:p>
        </p:txBody>
      </p:sp>
      <p:sp>
        <p:nvSpPr>
          <p:cNvPr id="25603" name="Text Placeholder 2"/>
          <p:cNvSpPr>
            <a:spLocks noGrp="1"/>
          </p:cNvSpPr>
          <p:nvPr>
            <p:ph type="body" sz="half" idx="1"/>
          </p:nvPr>
        </p:nvSpPr>
        <p:spPr>
          <a:xfrm>
            <a:off x="457200" y="1600200"/>
            <a:ext cx="8305800" cy="4495800"/>
          </a:xfrm>
        </p:spPr>
        <p:txBody>
          <a:bodyPr/>
          <a:lstStyle/>
          <a:p>
            <a:r>
              <a:rPr lang="en-US" smtClean="0"/>
              <a:t>Firstly ,you find the element that you want to delete and find the index.</a:t>
            </a:r>
          </a:p>
          <a:p>
            <a:r>
              <a:rPr lang="en-US" smtClean="0"/>
              <a:t>so, just set the value of that cell to  “0” (or NULL).</a:t>
            </a:r>
            <a:br>
              <a:rPr lang="en-US" smtClean="0"/>
            </a:br>
            <a:r>
              <a:rPr lang="en-US" smtClean="0"/>
              <a:t/>
            </a:r>
            <a:br>
              <a:rPr lang="en-US" smtClean="0"/>
            </a:br>
            <a:r>
              <a:rPr lang="en-US" smtClean="0"/>
              <a:t>If you mean to get rid of that element, you'd need to shift all the ones to the right of that element one to the left:</a:t>
            </a:r>
            <a:br>
              <a:rPr lang="en-US" smtClean="0"/>
            </a:br>
            <a:r>
              <a:rPr lang="en-US" smtClean="0"/>
              <a:t/>
            </a:r>
            <a:br>
              <a:rPr lang="en-US" smtClean="0"/>
            </a:br>
            <a:endParaRPr lang="en-US" smtClean="0"/>
          </a:p>
        </p:txBody>
      </p:sp>
      <p:sp>
        <p:nvSpPr>
          <p:cNvPr id="5" name="Slide Number Placeholder 4"/>
          <p:cNvSpPr>
            <a:spLocks noGrp="1"/>
          </p:cNvSpPr>
          <p:nvPr>
            <p:ph type="sldNum" sz="quarter" idx="12"/>
          </p:nvPr>
        </p:nvSpPr>
        <p:spPr/>
        <p:txBody>
          <a:bodyPr/>
          <a:lstStyle/>
          <a:p>
            <a:pPr>
              <a:defRPr/>
            </a:pPr>
            <a:fld id="{3B12F87B-0690-4F2F-9E85-2CF77D1F3E6B}" type="slidenum">
              <a:rPr lang="en-US" smtClean="0"/>
              <a:pPr>
                <a:defRPr/>
              </a:pPr>
              <a:t>31</a:t>
            </a:fld>
            <a:endParaRPr lang="en-US"/>
          </a:p>
        </p:txBody>
      </p:sp>
      <p:sp>
        <p:nvSpPr>
          <p:cNvPr id="6" name="TextBox 5"/>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ransition spd="med">
    <p:zoom dir="in"/>
    <p:sndAc>
      <p:stSnd>
        <p:snd r:embed="rId2" name="bomb.wav"/>
      </p:stSnd>
    </p:sndAc>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 Placeholder 2"/>
          <p:cNvSpPr>
            <a:spLocks noGrp="1"/>
          </p:cNvSpPr>
          <p:nvPr>
            <p:ph type="body" sz="half" idx="1"/>
          </p:nvPr>
        </p:nvSpPr>
        <p:spPr>
          <a:xfrm>
            <a:off x="457200" y="1600200"/>
            <a:ext cx="8229600" cy="4495800"/>
          </a:xfrm>
        </p:spPr>
        <p:txBody>
          <a:bodyPr/>
          <a:lstStyle/>
          <a:p>
            <a:pPr>
              <a:buFont typeface="Wingdings" pitchFamily="2" charset="2"/>
              <a:buNone/>
            </a:pPr>
            <a:r>
              <a:rPr lang="en-US" i="1" smtClean="0"/>
              <a:t>for</a:t>
            </a:r>
            <a:r>
              <a:rPr lang="en-US" smtClean="0"/>
              <a:t> (</a:t>
            </a:r>
            <a:r>
              <a:rPr lang="en-US" i="1" smtClean="0"/>
              <a:t>int</a:t>
            </a:r>
            <a:r>
              <a:rPr lang="en-US" smtClean="0"/>
              <a:t> i = index; i &lt; </a:t>
            </a:r>
            <a:r>
              <a:rPr lang="en-US" i="1" smtClean="0"/>
              <a:t>/* length */</a:t>
            </a:r>
            <a:r>
              <a:rPr lang="en-US" smtClean="0"/>
              <a:t>; i++) </a:t>
            </a:r>
          </a:p>
          <a:p>
            <a:pPr>
              <a:buFont typeface="Wingdings" pitchFamily="2" charset="2"/>
              <a:buNone/>
            </a:pPr>
            <a:r>
              <a:rPr lang="en-US" smtClean="0"/>
              <a:t>{</a:t>
            </a:r>
          </a:p>
          <a:p>
            <a:pPr>
              <a:buFont typeface="Wingdings" pitchFamily="2" charset="2"/>
              <a:buNone/>
            </a:pPr>
            <a:r>
              <a:rPr lang="en-US" smtClean="0"/>
              <a:t>array[i] = array[i+1]; </a:t>
            </a:r>
          </a:p>
          <a:p>
            <a:pPr>
              <a:buFont typeface="Wingdings" pitchFamily="2" charset="2"/>
              <a:buNone/>
            </a:pPr>
            <a:r>
              <a:rPr lang="en-US" smtClean="0"/>
              <a:t>}</a:t>
            </a:r>
          </a:p>
          <a:p>
            <a:pPr>
              <a:buFont typeface="Wingdings" pitchFamily="2" charset="2"/>
              <a:buNone/>
            </a:pPr>
            <a:r>
              <a:rPr lang="en-US" smtClean="0"/>
              <a:t/>
            </a:r>
            <a:br>
              <a:rPr lang="en-US" smtClean="0"/>
            </a:br>
            <a:r>
              <a:rPr lang="en-US" smtClean="0"/>
              <a:t/>
            </a:r>
            <a:br>
              <a:rPr lang="en-US" smtClean="0"/>
            </a:br>
            <a:endParaRPr lang="en-US" smtClean="0"/>
          </a:p>
          <a:p>
            <a:endParaRPr lang="en-US" smtClean="0"/>
          </a:p>
        </p:txBody>
      </p:sp>
      <p:sp>
        <p:nvSpPr>
          <p:cNvPr id="5" name="Slide Number Placeholder 4"/>
          <p:cNvSpPr>
            <a:spLocks noGrp="1"/>
          </p:cNvSpPr>
          <p:nvPr>
            <p:ph type="sldNum" sz="quarter" idx="12"/>
          </p:nvPr>
        </p:nvSpPr>
        <p:spPr/>
        <p:txBody>
          <a:bodyPr/>
          <a:lstStyle/>
          <a:p>
            <a:pPr>
              <a:defRPr/>
            </a:pPr>
            <a:fld id="{7DA1D08F-E139-4B25-BA58-B01A8C3F4E9C}" type="slidenum">
              <a:rPr lang="en-US" smtClean="0"/>
              <a:pPr>
                <a:defRPr/>
              </a:pPr>
              <a:t>32</a:t>
            </a:fld>
            <a:endParaRPr lang="en-US"/>
          </a:p>
        </p:txBody>
      </p:sp>
      <p:sp>
        <p:nvSpPr>
          <p:cNvPr id="4" name="TextBox 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ransition spd="med">
    <p:zoom dir="in"/>
    <p:sndAc>
      <p:stSnd>
        <p:snd r:embed="rId2" name="bomb.wav"/>
      </p:stSnd>
    </p:sndAc>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pPr eaLnBrk="1" hangingPunct="1"/>
            <a:r>
              <a:rPr lang="en-US" smtClean="0"/>
              <a:t>Notes on Arrays</a:t>
            </a:r>
          </a:p>
        </p:txBody>
      </p:sp>
      <p:sp>
        <p:nvSpPr>
          <p:cNvPr id="80899" name="Rectangle 3"/>
          <p:cNvSpPr>
            <a:spLocks noGrp="1" noChangeArrowheads="1"/>
          </p:cNvSpPr>
          <p:nvPr>
            <p:ph idx="1"/>
          </p:nvPr>
        </p:nvSpPr>
        <p:spPr/>
        <p:txBody>
          <a:bodyPr/>
          <a:lstStyle/>
          <a:p>
            <a:pPr eaLnBrk="1" hangingPunct="1"/>
            <a:r>
              <a:rPr lang="en-US" dirty="0" smtClean="0"/>
              <a:t>index starts at 0.</a:t>
            </a:r>
          </a:p>
          <a:p>
            <a:pPr eaLnBrk="1" hangingPunct="1"/>
            <a:r>
              <a:rPr lang="en-US" dirty="0" smtClean="0"/>
              <a:t>arrays can’t shrink or grow.</a:t>
            </a:r>
          </a:p>
          <a:p>
            <a:pPr lvl="1" eaLnBrk="1" hangingPunct="1"/>
            <a:r>
              <a:rPr lang="en-US" dirty="0" smtClean="0"/>
              <a:t>e.g., use Vector instead.</a:t>
            </a:r>
          </a:p>
          <a:p>
            <a:pPr eaLnBrk="1" hangingPunct="1"/>
            <a:r>
              <a:rPr lang="en-US" dirty="0" smtClean="0"/>
              <a:t>each element is initialized.</a:t>
            </a:r>
          </a:p>
        </p:txBody>
      </p:sp>
      <p:sp>
        <p:nvSpPr>
          <p:cNvPr id="4" name="TextBox 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Slide Number Placeholder 6"/>
          <p:cNvSpPr>
            <a:spLocks noGrp="1"/>
          </p:cNvSpPr>
          <p:nvPr>
            <p:ph type="sldNum" sz="quarter" idx="12"/>
          </p:nvPr>
        </p:nvSpPr>
        <p:spPr bwMode="auto">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defRPr/>
            </a:pPr>
            <a:fld id="{6E604C69-A86B-4CE5-97AF-F12E032DDDE0}" type="slidenum">
              <a:rPr lang="en-US" smtClean="0"/>
              <a:pPr fontAlgn="base">
                <a:spcBef>
                  <a:spcPct val="0"/>
                </a:spcBef>
                <a:spcAft>
                  <a:spcPct val="0"/>
                </a:spcAft>
                <a:defRPr/>
              </a:pPr>
              <a:t>34</a:t>
            </a:fld>
            <a:endParaRPr lang="en-US" smtClean="0"/>
          </a:p>
        </p:txBody>
      </p:sp>
      <p:sp>
        <p:nvSpPr>
          <p:cNvPr id="27651" name="Text Box 2"/>
          <p:cNvSpPr txBox="1">
            <a:spLocks noChangeArrowheads="1"/>
          </p:cNvSpPr>
          <p:nvPr/>
        </p:nvSpPr>
        <p:spPr bwMode="auto">
          <a:xfrm>
            <a:off x="8001000" y="6165850"/>
            <a:ext cx="674688" cy="457200"/>
          </a:xfrm>
          <a:prstGeom prst="rect">
            <a:avLst/>
          </a:prstGeom>
          <a:noFill/>
          <a:ln w="9525">
            <a:noFill/>
            <a:miter lim="800000"/>
            <a:headEnd/>
            <a:tailEnd/>
          </a:ln>
        </p:spPr>
        <p:txBody>
          <a:bodyPr wrap="none">
            <a:spAutoFit/>
          </a:bodyPr>
          <a:lstStyle/>
          <a:p>
            <a:pPr eaLnBrk="0" hangingPunct="0"/>
            <a:r>
              <a:rPr lang="en-US" sz="2400" b="1">
                <a:solidFill>
                  <a:schemeClr val="bg1"/>
                </a:solidFill>
              </a:rPr>
              <a:t>ICT</a:t>
            </a:r>
            <a:endParaRPr lang="en-US" sz="2400">
              <a:solidFill>
                <a:schemeClr val="bg1"/>
              </a:solidFill>
              <a:latin typeface="Comic Sans MS" pitchFamily="66" charset="0"/>
            </a:endParaRPr>
          </a:p>
        </p:txBody>
      </p:sp>
      <p:sp>
        <p:nvSpPr>
          <p:cNvPr id="849923" name="Rectangle 3"/>
          <p:cNvSpPr>
            <a:spLocks noChangeArrowheads="1"/>
          </p:cNvSpPr>
          <p:nvPr/>
        </p:nvSpPr>
        <p:spPr bwMode="auto">
          <a:xfrm>
            <a:off x="685800" y="1828800"/>
            <a:ext cx="8077200" cy="4114800"/>
          </a:xfrm>
          <a:prstGeom prst="rect">
            <a:avLst/>
          </a:prstGeom>
          <a:noFill/>
          <a:ln>
            <a:noFill/>
          </a:ln>
          <a:effectLst/>
          <a:extLst/>
        </p:spPr>
        <p:txBody>
          <a:bodyPr/>
          <a:lstStyle/>
          <a:p>
            <a:pPr marL="342900" indent="-342900" fontAlgn="auto">
              <a:spcBef>
                <a:spcPct val="20000"/>
              </a:spcBef>
              <a:spcAft>
                <a:spcPts val="0"/>
              </a:spcAft>
              <a:buClr>
                <a:schemeClr val="hlink"/>
              </a:buClr>
              <a:buSzPct val="80000"/>
              <a:buFont typeface="Wingdings" pitchFamily="2" charset="2"/>
              <a:buChar char="n"/>
              <a:defRPr/>
            </a:pPr>
            <a:endParaRPr lang="en-US" sz="3600">
              <a:solidFill>
                <a:schemeClr val="bg1"/>
              </a:solidFill>
              <a:effectLst>
                <a:outerShdw blurRad="38100" dist="38100" dir="2700000" algn="tl">
                  <a:srgbClr val="000000"/>
                </a:outerShdw>
              </a:effectLst>
              <a:latin typeface="+mn-lt"/>
            </a:endParaRPr>
          </a:p>
        </p:txBody>
      </p:sp>
      <p:sp>
        <p:nvSpPr>
          <p:cNvPr id="27653" name="Text Box 4"/>
          <p:cNvSpPr txBox="1">
            <a:spLocks noChangeArrowheads="1"/>
          </p:cNvSpPr>
          <p:nvPr/>
        </p:nvSpPr>
        <p:spPr bwMode="auto">
          <a:xfrm>
            <a:off x="4327525" y="4232275"/>
            <a:ext cx="184150" cy="457200"/>
          </a:xfrm>
          <a:prstGeom prst="rect">
            <a:avLst/>
          </a:prstGeom>
          <a:noFill/>
          <a:ln w="9525">
            <a:noFill/>
            <a:miter lim="800000"/>
            <a:headEnd/>
            <a:tailEnd/>
          </a:ln>
        </p:spPr>
        <p:txBody>
          <a:bodyPr wrap="none">
            <a:spAutoFit/>
          </a:bodyPr>
          <a:lstStyle/>
          <a:p>
            <a:pPr eaLnBrk="0" hangingPunct="0"/>
            <a:endParaRPr lang="en-US" sz="2400">
              <a:latin typeface="Times New Roman" pitchFamily="18" charset="0"/>
            </a:endParaRPr>
          </a:p>
        </p:txBody>
      </p:sp>
      <p:sp>
        <p:nvSpPr>
          <p:cNvPr id="849925" name="Rectangle 5"/>
          <p:cNvSpPr>
            <a:spLocks noGrp="1" noChangeArrowheads="1"/>
          </p:cNvSpPr>
          <p:nvPr>
            <p:ph type="title"/>
          </p:nvPr>
        </p:nvSpPr>
        <p:spPr>
          <a:xfrm>
            <a:off x="914400" y="-152400"/>
            <a:ext cx="8229600" cy="1143000"/>
          </a:xfrm>
        </p:spPr>
        <p:txBody>
          <a:bodyPr/>
          <a:lstStyle/>
          <a:p>
            <a:pPr eaLnBrk="1" fontAlgn="auto" hangingPunct="1">
              <a:spcAft>
                <a:spcPts val="0"/>
              </a:spcAft>
              <a:defRPr/>
            </a:pPr>
            <a:r>
              <a:rPr lang="en-US" sz="3600" b="1" dirty="0" smtClean="0">
                <a:solidFill>
                  <a:schemeClr val="tx2">
                    <a:satMod val="200000"/>
                  </a:schemeClr>
                </a:solidFill>
              </a:rPr>
              <a:t>Multi Dimensional Arrays</a:t>
            </a:r>
            <a:endParaRPr lang="en-US" sz="3600" dirty="0">
              <a:solidFill>
                <a:schemeClr val="tx2">
                  <a:satMod val="200000"/>
                </a:schemeClr>
              </a:solidFill>
            </a:endParaRPr>
          </a:p>
        </p:txBody>
      </p:sp>
      <p:sp>
        <p:nvSpPr>
          <p:cNvPr id="849926" name="Rectangle 6"/>
          <p:cNvSpPr>
            <a:spLocks noGrp="1" noChangeArrowheads="1"/>
          </p:cNvSpPr>
          <p:nvPr>
            <p:ph type="body" sz="half" idx="1"/>
          </p:nvPr>
        </p:nvSpPr>
        <p:spPr>
          <a:xfrm>
            <a:off x="228600" y="990600"/>
            <a:ext cx="8305800" cy="1905000"/>
          </a:xfrm>
        </p:spPr>
        <p:txBody>
          <a:bodyPr lIns="90488" tIns="44450" rIns="90488" bIns="44450"/>
          <a:lstStyle/>
          <a:p>
            <a:pPr algn="just" eaLnBrk="1" hangingPunct="1">
              <a:buClr>
                <a:schemeClr val="bg1"/>
              </a:buClr>
              <a:buFont typeface="Wingdings" pitchFamily="2" charset="2"/>
              <a:buNone/>
            </a:pPr>
            <a:r>
              <a:rPr lang="en-US" sz="2400" smtClean="0"/>
              <a:t>	Multidimensional arrays can be described as "arrays of arrays". For example, a bidimensional array can be imagined as a bidimensional table made of elements, all of them of a same uniform data type.</a:t>
            </a:r>
            <a:endParaRPr lang="en-US" sz="2400" smtClean="0">
              <a:solidFill>
                <a:srgbClr val="993366"/>
              </a:solidFill>
            </a:endParaRPr>
          </a:p>
        </p:txBody>
      </p:sp>
      <p:sp>
        <p:nvSpPr>
          <p:cNvPr id="27656" name="Text Box 7"/>
          <p:cNvSpPr txBox="1">
            <a:spLocks noChangeArrowheads="1"/>
          </p:cNvSpPr>
          <p:nvPr/>
        </p:nvSpPr>
        <p:spPr bwMode="auto">
          <a:xfrm>
            <a:off x="3186113" y="4972050"/>
            <a:ext cx="180975" cy="579438"/>
          </a:xfrm>
          <a:prstGeom prst="rect">
            <a:avLst/>
          </a:prstGeom>
          <a:noFill/>
          <a:ln w="9525">
            <a:noFill/>
            <a:miter lim="800000"/>
            <a:headEnd/>
            <a:tailEnd/>
          </a:ln>
        </p:spPr>
        <p:txBody>
          <a:bodyPr wrap="none" lIns="90000" tIns="46800" rIns="90000" bIns="46800">
            <a:spAutoFit/>
          </a:bodyPr>
          <a:lstStyle/>
          <a:p>
            <a:pPr eaLnBrk="0" hangingPunct="0"/>
            <a:endParaRPr lang="en-US" sz="3200">
              <a:solidFill>
                <a:srgbClr val="FFFFFF"/>
              </a:solidFill>
              <a:latin typeface="Times New Roman" pitchFamily="18" charset="0"/>
            </a:endParaRPr>
          </a:p>
        </p:txBody>
      </p:sp>
      <p:sp>
        <p:nvSpPr>
          <p:cNvPr id="849928" name="Text Box 8"/>
          <p:cNvSpPr txBox="1">
            <a:spLocks noChangeArrowheads="1"/>
          </p:cNvSpPr>
          <p:nvPr/>
        </p:nvSpPr>
        <p:spPr bwMode="auto">
          <a:xfrm>
            <a:off x="304800" y="2971800"/>
            <a:ext cx="3138488" cy="463550"/>
          </a:xfrm>
          <a:prstGeom prst="rect">
            <a:avLst/>
          </a:prstGeom>
          <a:noFill/>
          <a:ln w="9525">
            <a:noFill/>
            <a:miter lim="800000"/>
            <a:headEnd/>
            <a:tailEnd/>
          </a:ln>
        </p:spPr>
        <p:txBody>
          <a:bodyPr wrap="none" lIns="90000" tIns="46800" rIns="90000" bIns="46800">
            <a:spAutoFit/>
          </a:bodyPr>
          <a:lstStyle/>
          <a:p>
            <a:pPr eaLnBrk="0" hangingPunct="0"/>
            <a:r>
              <a:rPr lang="en-US" sz="2400">
                <a:latin typeface="Times New Roman" pitchFamily="18" charset="0"/>
              </a:rPr>
              <a:t>int twoDMatrix [ 2][ 3];</a:t>
            </a:r>
          </a:p>
        </p:txBody>
      </p:sp>
      <p:sp>
        <p:nvSpPr>
          <p:cNvPr id="849930" name="Text Box 10"/>
          <p:cNvSpPr txBox="1">
            <a:spLocks noChangeArrowheads="1"/>
          </p:cNvSpPr>
          <p:nvPr/>
        </p:nvSpPr>
        <p:spPr bwMode="auto">
          <a:xfrm>
            <a:off x="304800" y="3505200"/>
            <a:ext cx="6645275" cy="463550"/>
          </a:xfrm>
          <a:prstGeom prst="rect">
            <a:avLst/>
          </a:prstGeom>
          <a:noFill/>
          <a:ln w="9525">
            <a:noFill/>
            <a:miter lim="800000"/>
            <a:headEnd/>
            <a:tailEnd/>
          </a:ln>
        </p:spPr>
        <p:txBody>
          <a:bodyPr wrap="none" lIns="90000" tIns="46800" rIns="90000" bIns="46800">
            <a:spAutoFit/>
          </a:bodyPr>
          <a:lstStyle/>
          <a:p>
            <a:pPr eaLnBrk="0" hangingPunct="0"/>
            <a:r>
              <a:rPr lang="en-US" sz="2400">
                <a:latin typeface="Times New Roman" pitchFamily="18" charset="0"/>
              </a:rPr>
              <a:t>int twoDMatrix [2 ][3 ]  =   {  {5,3,2},{8,4,1} };	</a:t>
            </a:r>
          </a:p>
        </p:txBody>
      </p:sp>
      <p:sp>
        <p:nvSpPr>
          <p:cNvPr id="849933" name="Text Box 13"/>
          <p:cNvSpPr txBox="1">
            <a:spLocks noChangeArrowheads="1"/>
          </p:cNvSpPr>
          <p:nvPr/>
        </p:nvSpPr>
        <p:spPr bwMode="auto">
          <a:xfrm>
            <a:off x="914400" y="5105400"/>
            <a:ext cx="3141663" cy="833438"/>
          </a:xfrm>
          <a:prstGeom prst="rect">
            <a:avLst/>
          </a:prstGeom>
          <a:noFill/>
          <a:ln w="9525">
            <a:noFill/>
            <a:miter lim="800000"/>
            <a:headEnd/>
            <a:tailEnd/>
          </a:ln>
        </p:spPr>
        <p:txBody>
          <a:bodyPr wrap="none" lIns="90000" tIns="46800" rIns="90000" bIns="46800">
            <a:spAutoFit/>
          </a:bodyPr>
          <a:lstStyle/>
          <a:p>
            <a:pPr eaLnBrk="0" hangingPunct="0"/>
            <a:r>
              <a:rPr lang="en-US" sz="2400">
                <a:solidFill>
                  <a:schemeClr val="tx2"/>
                </a:solidFill>
                <a:latin typeface="Times New Roman" pitchFamily="18" charset="0"/>
              </a:rPr>
              <a:t>twoDMatrix [0][0] = 5;</a:t>
            </a:r>
          </a:p>
          <a:p>
            <a:pPr eaLnBrk="0" hangingPunct="0"/>
            <a:r>
              <a:rPr lang="en-US" sz="2400">
                <a:solidFill>
                  <a:schemeClr val="tx2"/>
                </a:solidFill>
                <a:latin typeface="Times New Roman" pitchFamily="18" charset="0"/>
              </a:rPr>
              <a:t>twoDMatrix [1][2] = 1; </a:t>
            </a:r>
          </a:p>
        </p:txBody>
      </p:sp>
      <p:sp>
        <p:nvSpPr>
          <p:cNvPr id="849934" name="Rectangle 14"/>
          <p:cNvSpPr>
            <a:spLocks noChangeArrowheads="1"/>
          </p:cNvSpPr>
          <p:nvPr/>
        </p:nvSpPr>
        <p:spPr bwMode="auto">
          <a:xfrm>
            <a:off x="304800" y="4495800"/>
            <a:ext cx="5781048" cy="463846"/>
          </a:xfrm>
          <a:prstGeom prst="rect">
            <a:avLst/>
          </a:prstGeom>
          <a:noFill/>
          <a:ln>
            <a:noFill/>
          </a:ln>
          <a:effectLst/>
          <a:extLst/>
        </p:spPr>
        <p:txBody>
          <a:bodyPr wrap="none" lIns="90000" tIns="46800" rIns="90000" bIns="46800">
            <a:spAutoFit/>
          </a:bodyPr>
          <a:lstStyle/>
          <a:p>
            <a:pPr eaLnBrk="0" fontAlgn="auto" hangingPunct="0">
              <a:spcBef>
                <a:spcPts val="0"/>
              </a:spcBef>
              <a:spcAft>
                <a:spcPts val="0"/>
              </a:spcAft>
              <a:defRPr/>
            </a:pPr>
            <a:r>
              <a:rPr lang="en-US" sz="2400" dirty="0">
                <a:effectLst>
                  <a:outerShdw blurRad="38100" dist="38100" dir="2700000" algn="tl">
                    <a:srgbClr val="000000"/>
                  </a:outerShdw>
                </a:effectLst>
                <a:latin typeface="+mn-lt"/>
              </a:rPr>
              <a:t>Each element can be changed as follows</a:t>
            </a:r>
          </a:p>
        </p:txBody>
      </p:sp>
      <p:grpSp>
        <p:nvGrpSpPr>
          <p:cNvPr id="2" name="Group 12"/>
          <p:cNvGrpSpPr>
            <a:grpSpLocks/>
          </p:cNvGrpSpPr>
          <p:nvPr/>
        </p:nvGrpSpPr>
        <p:grpSpPr bwMode="auto">
          <a:xfrm>
            <a:off x="6596063" y="3346450"/>
            <a:ext cx="2395537" cy="2770188"/>
            <a:chOff x="2871797" y="3121019"/>
            <a:chExt cx="2599065" cy="2840911"/>
          </a:xfrm>
        </p:grpSpPr>
        <p:sp>
          <p:nvSpPr>
            <p:cNvPr id="27662" name="Text Box 4"/>
            <p:cNvSpPr txBox="1">
              <a:spLocks noChangeArrowheads="1"/>
            </p:cNvSpPr>
            <p:nvPr/>
          </p:nvSpPr>
          <p:spPr bwMode="auto">
            <a:xfrm>
              <a:off x="4327524" y="4232275"/>
              <a:ext cx="200160" cy="378634"/>
            </a:xfrm>
            <a:prstGeom prst="rect">
              <a:avLst/>
            </a:prstGeom>
            <a:noFill/>
            <a:ln w="9525">
              <a:noFill/>
              <a:miter lim="800000"/>
              <a:headEnd/>
              <a:tailEnd/>
            </a:ln>
          </p:spPr>
          <p:txBody>
            <a:bodyPr wrap="none">
              <a:spAutoFit/>
            </a:bodyPr>
            <a:lstStyle/>
            <a:p>
              <a:pPr eaLnBrk="0" hangingPunct="0"/>
              <a:endParaRPr lang="en-US">
                <a:latin typeface="Times New Roman" pitchFamily="18" charset="0"/>
              </a:endParaRPr>
            </a:p>
          </p:txBody>
        </p:sp>
        <p:sp>
          <p:nvSpPr>
            <p:cNvPr id="27663" name="Text Box 7"/>
            <p:cNvSpPr txBox="1">
              <a:spLocks noChangeArrowheads="1"/>
            </p:cNvSpPr>
            <p:nvPr/>
          </p:nvSpPr>
          <p:spPr bwMode="auto">
            <a:xfrm>
              <a:off x="3186112" y="4972050"/>
              <a:ext cx="197008" cy="475529"/>
            </a:xfrm>
            <a:prstGeom prst="rect">
              <a:avLst/>
            </a:prstGeom>
            <a:noFill/>
            <a:ln w="9525">
              <a:noFill/>
              <a:miter lim="800000"/>
              <a:headEnd/>
              <a:tailEnd/>
            </a:ln>
          </p:spPr>
          <p:txBody>
            <a:bodyPr wrap="none" lIns="90000" tIns="46800" rIns="90000" bIns="46800">
              <a:spAutoFit/>
            </a:bodyPr>
            <a:lstStyle/>
            <a:p>
              <a:pPr eaLnBrk="0" hangingPunct="0"/>
              <a:endParaRPr lang="en-US" sz="2400">
                <a:latin typeface="Times New Roman" pitchFamily="18" charset="0"/>
              </a:endParaRPr>
            </a:p>
          </p:txBody>
        </p:sp>
        <p:grpSp>
          <p:nvGrpSpPr>
            <p:cNvPr id="3" name="Group 9"/>
            <p:cNvGrpSpPr>
              <a:grpSpLocks/>
            </p:cNvGrpSpPr>
            <p:nvPr/>
          </p:nvGrpSpPr>
          <p:grpSpPr bwMode="auto">
            <a:xfrm>
              <a:off x="3321051" y="3121019"/>
              <a:ext cx="1503363" cy="476250"/>
              <a:chOff x="2140" y="3742"/>
              <a:chExt cx="947" cy="300"/>
            </a:xfrm>
          </p:grpSpPr>
          <p:sp>
            <p:nvSpPr>
              <p:cNvPr id="27681" name="Text Box 10"/>
              <p:cNvSpPr txBox="1">
                <a:spLocks noChangeArrowheads="1"/>
              </p:cNvSpPr>
              <p:nvPr/>
            </p:nvSpPr>
            <p:spPr bwMode="auto">
              <a:xfrm>
                <a:off x="2522" y="3742"/>
                <a:ext cx="229" cy="300"/>
              </a:xfrm>
              <a:prstGeom prst="rect">
                <a:avLst/>
              </a:prstGeom>
              <a:noFill/>
              <a:ln w="9525">
                <a:noFill/>
                <a:miter lim="800000"/>
                <a:headEnd/>
                <a:tailEnd/>
              </a:ln>
            </p:spPr>
            <p:txBody>
              <a:bodyPr wrap="none" lIns="90000" tIns="46800" rIns="90000" bIns="46800">
                <a:spAutoFit/>
              </a:bodyPr>
              <a:lstStyle/>
              <a:p>
                <a:pPr eaLnBrk="0" hangingPunct="0"/>
                <a:r>
                  <a:rPr lang="en-US" sz="2400">
                    <a:latin typeface="Times New Roman" pitchFamily="18" charset="0"/>
                  </a:rPr>
                  <a:t>1</a:t>
                </a:r>
              </a:p>
            </p:txBody>
          </p:sp>
          <p:sp>
            <p:nvSpPr>
              <p:cNvPr id="27682" name="Text Box 11"/>
              <p:cNvSpPr txBox="1">
                <a:spLocks noChangeArrowheads="1"/>
              </p:cNvSpPr>
              <p:nvPr/>
            </p:nvSpPr>
            <p:spPr bwMode="auto">
              <a:xfrm>
                <a:off x="2858" y="3742"/>
                <a:ext cx="229" cy="300"/>
              </a:xfrm>
              <a:prstGeom prst="rect">
                <a:avLst/>
              </a:prstGeom>
              <a:noFill/>
              <a:ln w="9525">
                <a:noFill/>
                <a:miter lim="800000"/>
                <a:headEnd/>
                <a:tailEnd/>
              </a:ln>
            </p:spPr>
            <p:txBody>
              <a:bodyPr wrap="none" lIns="90000" tIns="46800" rIns="90000" bIns="46800">
                <a:spAutoFit/>
              </a:bodyPr>
              <a:lstStyle/>
              <a:p>
                <a:pPr eaLnBrk="0" hangingPunct="0"/>
                <a:r>
                  <a:rPr lang="en-US" sz="2400">
                    <a:latin typeface="Times New Roman" pitchFamily="18" charset="0"/>
                  </a:rPr>
                  <a:t>2</a:t>
                </a:r>
              </a:p>
            </p:txBody>
          </p:sp>
          <p:sp>
            <p:nvSpPr>
              <p:cNvPr id="27683" name="Text Box 15"/>
              <p:cNvSpPr txBox="1">
                <a:spLocks noChangeArrowheads="1"/>
              </p:cNvSpPr>
              <p:nvPr/>
            </p:nvSpPr>
            <p:spPr bwMode="auto">
              <a:xfrm>
                <a:off x="2140" y="3742"/>
                <a:ext cx="229" cy="300"/>
              </a:xfrm>
              <a:prstGeom prst="rect">
                <a:avLst/>
              </a:prstGeom>
              <a:noFill/>
              <a:ln w="9525">
                <a:noFill/>
                <a:miter lim="800000"/>
                <a:headEnd/>
                <a:tailEnd/>
              </a:ln>
            </p:spPr>
            <p:txBody>
              <a:bodyPr wrap="none" lIns="90000" tIns="46800" rIns="90000" bIns="46800">
                <a:spAutoFit/>
              </a:bodyPr>
              <a:lstStyle/>
              <a:p>
                <a:pPr eaLnBrk="0" hangingPunct="0"/>
                <a:r>
                  <a:rPr lang="en-US" sz="2400">
                    <a:latin typeface="Times New Roman" pitchFamily="18" charset="0"/>
                  </a:rPr>
                  <a:t>0</a:t>
                </a:r>
              </a:p>
            </p:txBody>
          </p:sp>
        </p:grpSp>
        <p:grpSp>
          <p:nvGrpSpPr>
            <p:cNvPr id="4" name="Group 16"/>
            <p:cNvGrpSpPr>
              <a:grpSpLocks/>
            </p:cNvGrpSpPr>
            <p:nvPr/>
          </p:nvGrpSpPr>
          <p:grpSpPr bwMode="auto">
            <a:xfrm>
              <a:off x="3352800" y="3657599"/>
              <a:ext cx="1514475" cy="962025"/>
              <a:chOff x="2256" y="2427"/>
              <a:chExt cx="954" cy="606"/>
            </a:xfrm>
          </p:grpSpPr>
          <p:grpSp>
            <p:nvGrpSpPr>
              <p:cNvPr id="5" name="Group 17"/>
              <p:cNvGrpSpPr>
                <a:grpSpLocks/>
              </p:cNvGrpSpPr>
              <p:nvPr/>
            </p:nvGrpSpPr>
            <p:grpSpPr bwMode="auto">
              <a:xfrm>
                <a:off x="2256" y="2733"/>
                <a:ext cx="954" cy="300"/>
                <a:chOff x="2256" y="2733"/>
                <a:chExt cx="954" cy="300"/>
              </a:xfrm>
            </p:grpSpPr>
            <p:sp>
              <p:nvSpPr>
                <p:cNvPr id="27678" name="Text Box 18"/>
                <p:cNvSpPr txBox="1">
                  <a:spLocks noChangeArrowheads="1"/>
                </p:cNvSpPr>
                <p:nvPr/>
              </p:nvSpPr>
              <p:spPr bwMode="auto">
                <a:xfrm>
                  <a:off x="2592" y="2733"/>
                  <a:ext cx="282" cy="300"/>
                </a:xfrm>
                <a:prstGeom prst="rect">
                  <a:avLst/>
                </a:prstGeom>
                <a:noFill/>
                <a:ln w="63500">
                  <a:solidFill>
                    <a:schemeClr val="accent5">
                      <a:lumMod val="50000"/>
                    </a:schemeClr>
                  </a:solidFill>
                  <a:miter lim="800000"/>
                  <a:headEnd/>
                  <a:tailEnd/>
                </a:ln>
              </p:spPr>
              <p:txBody>
                <a:bodyPr wrap="none" lIns="90000" tIns="46800" rIns="90000" bIns="46800">
                  <a:spAutoFit/>
                </a:bodyPr>
                <a:lstStyle/>
                <a:p>
                  <a:pPr eaLnBrk="0" hangingPunct="0"/>
                  <a:r>
                    <a:rPr lang="en-US" sz="2400" b="1">
                      <a:latin typeface="Times New Roman" pitchFamily="18" charset="0"/>
                    </a:rPr>
                    <a:t> 4</a:t>
                  </a:r>
                </a:p>
              </p:txBody>
            </p:sp>
            <p:sp>
              <p:nvSpPr>
                <p:cNvPr id="27679" name="Text Box 19"/>
                <p:cNvSpPr txBox="1">
                  <a:spLocks noChangeArrowheads="1"/>
                </p:cNvSpPr>
                <p:nvPr/>
              </p:nvSpPr>
              <p:spPr bwMode="auto">
                <a:xfrm>
                  <a:off x="2928" y="2733"/>
                  <a:ext cx="282" cy="300"/>
                </a:xfrm>
                <a:prstGeom prst="rect">
                  <a:avLst/>
                </a:prstGeom>
                <a:noFill/>
                <a:ln w="63500">
                  <a:solidFill>
                    <a:schemeClr val="accent5">
                      <a:lumMod val="50000"/>
                    </a:schemeClr>
                  </a:solidFill>
                  <a:miter lim="800000"/>
                  <a:headEnd/>
                  <a:tailEnd/>
                </a:ln>
              </p:spPr>
              <p:txBody>
                <a:bodyPr wrap="none" lIns="90000" tIns="46800" rIns="90000" bIns="46800">
                  <a:spAutoFit/>
                </a:bodyPr>
                <a:lstStyle/>
                <a:p>
                  <a:pPr eaLnBrk="0" hangingPunct="0"/>
                  <a:r>
                    <a:rPr lang="en-US" sz="2400" b="1">
                      <a:latin typeface="Times New Roman" pitchFamily="18" charset="0"/>
                    </a:rPr>
                    <a:t> 1</a:t>
                  </a:r>
                </a:p>
              </p:txBody>
            </p:sp>
            <p:sp>
              <p:nvSpPr>
                <p:cNvPr id="27680" name="Text Box 22"/>
                <p:cNvSpPr txBox="1">
                  <a:spLocks noChangeArrowheads="1"/>
                </p:cNvSpPr>
                <p:nvPr/>
              </p:nvSpPr>
              <p:spPr bwMode="auto">
                <a:xfrm>
                  <a:off x="2256" y="2733"/>
                  <a:ext cx="282" cy="300"/>
                </a:xfrm>
                <a:prstGeom prst="rect">
                  <a:avLst/>
                </a:prstGeom>
                <a:noFill/>
                <a:ln w="63500">
                  <a:solidFill>
                    <a:schemeClr val="accent5">
                      <a:lumMod val="50000"/>
                    </a:schemeClr>
                  </a:solidFill>
                  <a:miter lim="800000"/>
                  <a:headEnd/>
                  <a:tailEnd/>
                </a:ln>
              </p:spPr>
              <p:txBody>
                <a:bodyPr wrap="none" lIns="90000" tIns="46800" rIns="90000" bIns="46800">
                  <a:spAutoFit/>
                </a:bodyPr>
                <a:lstStyle/>
                <a:p>
                  <a:pPr eaLnBrk="0" hangingPunct="0"/>
                  <a:r>
                    <a:rPr lang="en-US" sz="2400" b="1">
                      <a:latin typeface="Times New Roman" pitchFamily="18" charset="0"/>
                    </a:rPr>
                    <a:t> 8</a:t>
                  </a:r>
                </a:p>
              </p:txBody>
            </p:sp>
          </p:grpSp>
          <p:grpSp>
            <p:nvGrpSpPr>
              <p:cNvPr id="6" name="Group 38"/>
              <p:cNvGrpSpPr>
                <a:grpSpLocks/>
              </p:cNvGrpSpPr>
              <p:nvPr/>
            </p:nvGrpSpPr>
            <p:grpSpPr bwMode="auto">
              <a:xfrm>
                <a:off x="2256" y="2427"/>
                <a:ext cx="954" cy="300"/>
                <a:chOff x="2256" y="2832"/>
                <a:chExt cx="954" cy="300"/>
              </a:xfrm>
            </p:grpSpPr>
            <p:sp>
              <p:nvSpPr>
                <p:cNvPr id="27675" name="Text Box 39"/>
                <p:cNvSpPr txBox="1">
                  <a:spLocks noChangeArrowheads="1"/>
                </p:cNvSpPr>
                <p:nvPr/>
              </p:nvSpPr>
              <p:spPr bwMode="auto">
                <a:xfrm>
                  <a:off x="2592" y="2832"/>
                  <a:ext cx="282" cy="300"/>
                </a:xfrm>
                <a:prstGeom prst="rect">
                  <a:avLst/>
                </a:prstGeom>
                <a:noFill/>
                <a:ln w="63500">
                  <a:solidFill>
                    <a:schemeClr val="accent5">
                      <a:lumMod val="50000"/>
                    </a:schemeClr>
                  </a:solidFill>
                  <a:miter lim="800000"/>
                  <a:headEnd/>
                  <a:tailEnd/>
                </a:ln>
              </p:spPr>
              <p:txBody>
                <a:bodyPr wrap="none" lIns="90000" tIns="46800" rIns="90000" bIns="46800">
                  <a:spAutoFit/>
                </a:bodyPr>
                <a:lstStyle/>
                <a:p>
                  <a:pPr eaLnBrk="0" hangingPunct="0"/>
                  <a:r>
                    <a:rPr lang="en-US" sz="2400" b="1">
                      <a:latin typeface="Times New Roman" pitchFamily="18" charset="0"/>
                    </a:rPr>
                    <a:t> 3</a:t>
                  </a:r>
                </a:p>
              </p:txBody>
            </p:sp>
            <p:sp>
              <p:nvSpPr>
                <p:cNvPr id="27676" name="Text Box 40"/>
                <p:cNvSpPr txBox="1">
                  <a:spLocks noChangeArrowheads="1"/>
                </p:cNvSpPr>
                <p:nvPr/>
              </p:nvSpPr>
              <p:spPr bwMode="auto">
                <a:xfrm>
                  <a:off x="2928" y="2832"/>
                  <a:ext cx="282" cy="300"/>
                </a:xfrm>
                <a:prstGeom prst="rect">
                  <a:avLst/>
                </a:prstGeom>
                <a:noFill/>
                <a:ln w="63500">
                  <a:solidFill>
                    <a:schemeClr val="accent5">
                      <a:lumMod val="50000"/>
                    </a:schemeClr>
                  </a:solidFill>
                  <a:miter lim="800000"/>
                  <a:headEnd/>
                  <a:tailEnd/>
                </a:ln>
              </p:spPr>
              <p:txBody>
                <a:bodyPr wrap="none" lIns="90000" tIns="46800" rIns="90000" bIns="46800">
                  <a:spAutoFit/>
                </a:bodyPr>
                <a:lstStyle/>
                <a:p>
                  <a:pPr eaLnBrk="0" hangingPunct="0"/>
                  <a:r>
                    <a:rPr lang="en-US" sz="2400" b="1">
                      <a:latin typeface="Times New Roman" pitchFamily="18" charset="0"/>
                    </a:rPr>
                    <a:t> 2</a:t>
                  </a:r>
                </a:p>
              </p:txBody>
            </p:sp>
            <p:sp>
              <p:nvSpPr>
                <p:cNvPr id="27677" name="Text Box 43"/>
                <p:cNvSpPr txBox="1">
                  <a:spLocks noChangeArrowheads="1"/>
                </p:cNvSpPr>
                <p:nvPr/>
              </p:nvSpPr>
              <p:spPr bwMode="auto">
                <a:xfrm>
                  <a:off x="2256" y="2832"/>
                  <a:ext cx="282" cy="300"/>
                </a:xfrm>
                <a:prstGeom prst="rect">
                  <a:avLst/>
                </a:prstGeom>
                <a:noFill/>
                <a:ln w="63500">
                  <a:solidFill>
                    <a:schemeClr val="accent5">
                      <a:lumMod val="50000"/>
                    </a:schemeClr>
                  </a:solidFill>
                  <a:miter lim="800000"/>
                  <a:headEnd/>
                  <a:tailEnd/>
                </a:ln>
              </p:spPr>
              <p:txBody>
                <a:bodyPr wrap="none" lIns="90000" tIns="46800" rIns="90000" bIns="46800">
                  <a:spAutoFit/>
                </a:bodyPr>
                <a:lstStyle/>
                <a:p>
                  <a:pPr eaLnBrk="0" hangingPunct="0"/>
                  <a:r>
                    <a:rPr lang="en-US" sz="2400" b="1" dirty="0">
                      <a:latin typeface="Times New Roman" pitchFamily="18" charset="0"/>
                    </a:rPr>
                    <a:t> 5</a:t>
                  </a:r>
                </a:p>
              </p:txBody>
            </p:sp>
          </p:grpSp>
        </p:grpSp>
        <p:grpSp>
          <p:nvGrpSpPr>
            <p:cNvPr id="7" name="Group 45"/>
            <p:cNvGrpSpPr>
              <a:grpSpLocks/>
            </p:cNvGrpSpPr>
            <p:nvPr/>
          </p:nvGrpSpPr>
          <p:grpSpPr bwMode="auto">
            <a:xfrm>
              <a:off x="2871797" y="3675065"/>
              <a:ext cx="366713" cy="1085851"/>
              <a:chOff x="4351" y="1979"/>
              <a:chExt cx="231" cy="684"/>
            </a:xfrm>
          </p:grpSpPr>
          <p:sp>
            <p:nvSpPr>
              <p:cNvPr id="27671" name="Text Box 46"/>
              <p:cNvSpPr txBox="1">
                <a:spLocks noChangeArrowheads="1"/>
              </p:cNvSpPr>
              <p:nvPr/>
            </p:nvSpPr>
            <p:spPr bwMode="auto">
              <a:xfrm>
                <a:off x="4351" y="1979"/>
                <a:ext cx="229" cy="300"/>
              </a:xfrm>
              <a:prstGeom prst="rect">
                <a:avLst/>
              </a:prstGeom>
              <a:noFill/>
              <a:ln w="9525">
                <a:noFill/>
                <a:miter lim="800000"/>
                <a:headEnd/>
                <a:tailEnd/>
              </a:ln>
            </p:spPr>
            <p:txBody>
              <a:bodyPr wrap="none" lIns="90000" tIns="46800" rIns="90000" bIns="46800">
                <a:spAutoFit/>
              </a:bodyPr>
              <a:lstStyle/>
              <a:p>
                <a:pPr eaLnBrk="0" hangingPunct="0"/>
                <a:r>
                  <a:rPr lang="en-US" sz="2400">
                    <a:latin typeface="Times New Roman" pitchFamily="18" charset="0"/>
                  </a:rPr>
                  <a:t>0</a:t>
                </a:r>
              </a:p>
            </p:txBody>
          </p:sp>
          <p:sp>
            <p:nvSpPr>
              <p:cNvPr id="27672" name="Text Box 47"/>
              <p:cNvSpPr txBox="1">
                <a:spLocks noChangeArrowheads="1"/>
              </p:cNvSpPr>
              <p:nvPr/>
            </p:nvSpPr>
            <p:spPr bwMode="auto">
              <a:xfrm>
                <a:off x="4353" y="2363"/>
                <a:ext cx="229" cy="300"/>
              </a:xfrm>
              <a:prstGeom prst="rect">
                <a:avLst/>
              </a:prstGeom>
              <a:noFill/>
              <a:ln w="9525">
                <a:noFill/>
                <a:miter lim="800000"/>
                <a:headEnd/>
                <a:tailEnd/>
              </a:ln>
            </p:spPr>
            <p:txBody>
              <a:bodyPr wrap="none" lIns="90000" tIns="46800" rIns="90000" bIns="46800">
                <a:spAutoFit/>
              </a:bodyPr>
              <a:lstStyle/>
              <a:p>
                <a:pPr eaLnBrk="0" hangingPunct="0"/>
                <a:r>
                  <a:rPr lang="en-US" sz="2400">
                    <a:latin typeface="Times New Roman" pitchFamily="18" charset="0"/>
                  </a:rPr>
                  <a:t>1</a:t>
                </a:r>
              </a:p>
            </p:txBody>
          </p:sp>
        </p:grpSp>
        <p:sp>
          <p:nvSpPr>
            <p:cNvPr id="27667" name="Line 53"/>
            <p:cNvSpPr>
              <a:spLocks noChangeShapeType="1"/>
            </p:cNvSpPr>
            <p:nvPr/>
          </p:nvSpPr>
          <p:spPr bwMode="auto">
            <a:xfrm flipH="1" flipV="1">
              <a:off x="4724740" y="4456065"/>
              <a:ext cx="152058" cy="1030335"/>
            </a:xfrm>
            <a:prstGeom prst="line">
              <a:avLst/>
            </a:prstGeom>
            <a:noFill/>
            <a:ln w="25400">
              <a:solidFill>
                <a:schemeClr val="tx1"/>
              </a:solidFill>
              <a:round/>
              <a:headEnd/>
              <a:tailEnd type="triangle" w="med" len="med"/>
            </a:ln>
          </p:spPr>
          <p:txBody>
            <a:bodyPr lIns="90000" tIns="46800" rIns="90000" bIns="46800" anchor="ctr">
              <a:spAutoFit/>
            </a:bodyPr>
            <a:lstStyle/>
            <a:p>
              <a:endParaRPr lang="en-US"/>
            </a:p>
          </p:txBody>
        </p:sp>
        <p:sp>
          <p:nvSpPr>
            <p:cNvPr id="27668" name="Text Box 54"/>
            <p:cNvSpPr txBox="1">
              <a:spLocks noChangeArrowheads="1"/>
            </p:cNvSpPr>
            <p:nvPr/>
          </p:nvSpPr>
          <p:spPr bwMode="auto">
            <a:xfrm>
              <a:off x="4495799" y="5486401"/>
              <a:ext cx="975063" cy="475529"/>
            </a:xfrm>
            <a:prstGeom prst="rect">
              <a:avLst/>
            </a:prstGeom>
            <a:noFill/>
            <a:ln w="9525">
              <a:noFill/>
              <a:miter lim="800000"/>
              <a:headEnd/>
              <a:tailEnd/>
            </a:ln>
          </p:spPr>
          <p:txBody>
            <a:bodyPr wrap="none" lIns="90000" tIns="46800" rIns="90000" bIns="46800">
              <a:spAutoFit/>
            </a:bodyPr>
            <a:lstStyle/>
            <a:p>
              <a:pPr eaLnBrk="0" hangingPunct="0"/>
              <a:r>
                <a:rPr lang="en-US" sz="2400">
                  <a:latin typeface="Times New Roman" pitchFamily="18" charset="0"/>
                </a:rPr>
                <a:t>[1][2]</a:t>
              </a:r>
            </a:p>
          </p:txBody>
        </p:sp>
        <p:sp>
          <p:nvSpPr>
            <p:cNvPr id="27669" name="Line 55"/>
            <p:cNvSpPr>
              <a:spLocks noChangeShapeType="1"/>
            </p:cNvSpPr>
            <p:nvPr/>
          </p:nvSpPr>
          <p:spPr bwMode="auto">
            <a:xfrm flipV="1">
              <a:off x="3505199" y="3987349"/>
              <a:ext cx="64459" cy="1575250"/>
            </a:xfrm>
            <a:prstGeom prst="line">
              <a:avLst/>
            </a:prstGeom>
            <a:noFill/>
            <a:ln w="25400">
              <a:solidFill>
                <a:schemeClr val="tx1"/>
              </a:solidFill>
              <a:round/>
              <a:headEnd/>
              <a:tailEnd type="triangle" w="med" len="med"/>
            </a:ln>
          </p:spPr>
          <p:txBody>
            <a:bodyPr lIns="90000" tIns="46800" rIns="90000" bIns="46800" anchor="ctr">
              <a:spAutoFit/>
            </a:bodyPr>
            <a:lstStyle/>
            <a:p>
              <a:endParaRPr lang="en-US"/>
            </a:p>
          </p:txBody>
        </p:sp>
        <p:sp>
          <p:nvSpPr>
            <p:cNvPr id="27670" name="Text Box 56"/>
            <p:cNvSpPr txBox="1">
              <a:spLocks noChangeArrowheads="1"/>
            </p:cNvSpPr>
            <p:nvPr/>
          </p:nvSpPr>
          <p:spPr bwMode="auto">
            <a:xfrm>
              <a:off x="3124199" y="5486401"/>
              <a:ext cx="975063" cy="475529"/>
            </a:xfrm>
            <a:prstGeom prst="rect">
              <a:avLst/>
            </a:prstGeom>
            <a:noFill/>
            <a:ln w="9525">
              <a:noFill/>
              <a:miter lim="800000"/>
              <a:headEnd/>
              <a:tailEnd/>
            </a:ln>
          </p:spPr>
          <p:txBody>
            <a:bodyPr wrap="none" lIns="90000" tIns="46800" rIns="90000" bIns="46800">
              <a:spAutoFit/>
            </a:bodyPr>
            <a:lstStyle/>
            <a:p>
              <a:pPr eaLnBrk="0" hangingPunct="0"/>
              <a:r>
                <a:rPr lang="en-US" sz="2400" dirty="0">
                  <a:latin typeface="Times New Roman" pitchFamily="18" charset="0"/>
                </a:rPr>
                <a:t>[0][0]</a:t>
              </a:r>
            </a:p>
          </p:txBody>
        </p:sp>
      </p:grpSp>
      <p:sp>
        <p:nvSpPr>
          <p:cNvPr id="36" name="TextBox 35"/>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ransition>
    <p:sndAc>
      <p:stSnd>
        <p:snd r:embed="rId2" name="breeze.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grpId="0" nodeType="afterEffect" nodePh="1">
                                  <p:stCondLst>
                                    <p:cond delay="0"/>
                                  </p:stCondLst>
                                  <p:endCondLst>
                                    <p:cond evt="begin" delay="0">
                                      <p:tn val="5"/>
                                    </p:cond>
                                  </p:endCondLst>
                                  <p:childTnLst>
                                    <p:set>
                                      <p:cBhvr>
                                        <p:cTn id="6" dur="1" fill="hold">
                                          <p:stCondLst>
                                            <p:cond delay="0"/>
                                          </p:stCondLst>
                                        </p:cTn>
                                        <p:tgtEl>
                                          <p:spTgt spid="849923">
                                            <p:txEl>
                                              <p:pRg st="0" end="0"/>
                                            </p:txEl>
                                          </p:spTgt>
                                        </p:tgtEl>
                                        <p:attrNameLst>
                                          <p:attrName>style.visibility</p:attrName>
                                        </p:attrNameLst>
                                      </p:cBhvr>
                                      <p:to>
                                        <p:strVal val="visible"/>
                                      </p:to>
                                    </p:set>
                                    <p:anim calcmode="lin" valueType="num">
                                      <p:cBhvr additive="base">
                                        <p:cTn id="7" dur="500" fill="hold"/>
                                        <p:tgtEl>
                                          <p:spTgt spid="8499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849923">
                                            <p:txEl>
                                              <p:pRg st="0" end="0"/>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3" presetClass="entr" presetSubtype="10" fill="hold" grpId="0" nodeType="afterEffect">
                                  <p:stCondLst>
                                    <p:cond delay="0"/>
                                  </p:stCondLst>
                                  <p:childTnLst>
                                    <p:set>
                                      <p:cBhvr>
                                        <p:cTn id="11" dur="1" fill="hold">
                                          <p:stCondLst>
                                            <p:cond delay="0"/>
                                          </p:stCondLst>
                                        </p:cTn>
                                        <p:tgtEl>
                                          <p:spTgt spid="849926">
                                            <p:txEl>
                                              <p:pRg st="0" end="0"/>
                                            </p:txEl>
                                          </p:spTgt>
                                        </p:tgtEl>
                                        <p:attrNameLst>
                                          <p:attrName>style.visibility</p:attrName>
                                        </p:attrNameLst>
                                      </p:cBhvr>
                                      <p:to>
                                        <p:strVal val="visible"/>
                                      </p:to>
                                    </p:set>
                                    <p:animEffect transition="in" filter="blinds(horizontal)">
                                      <p:cBhvr>
                                        <p:cTn id="12" dur="500"/>
                                        <p:tgtEl>
                                          <p:spTgt spid="849926">
                                            <p:txEl>
                                              <p:pRg st="0" end="0"/>
                                            </p:txEl>
                                          </p:spTgt>
                                        </p:tgtEl>
                                      </p:cBhvr>
                                    </p:animEffect>
                                  </p:childTnLst>
                                </p:cTn>
                              </p:par>
                            </p:childTnLst>
                          </p:cTn>
                        </p:par>
                        <p:par>
                          <p:cTn id="13" fill="hold" nodeType="afterGroup">
                            <p:stCondLst>
                              <p:cond delay="1000"/>
                            </p:stCondLst>
                            <p:childTnLst>
                              <p:par>
                                <p:cTn id="14" presetID="16" presetClass="entr" presetSubtype="21" fill="hold" grpId="0" nodeType="afterEffect">
                                  <p:stCondLst>
                                    <p:cond delay="0"/>
                                  </p:stCondLst>
                                  <p:childTnLst>
                                    <p:set>
                                      <p:cBhvr>
                                        <p:cTn id="15" dur="1" fill="hold">
                                          <p:stCondLst>
                                            <p:cond delay="0"/>
                                          </p:stCondLst>
                                        </p:cTn>
                                        <p:tgtEl>
                                          <p:spTgt spid="849928"/>
                                        </p:tgtEl>
                                        <p:attrNameLst>
                                          <p:attrName>style.visibility</p:attrName>
                                        </p:attrNameLst>
                                      </p:cBhvr>
                                      <p:to>
                                        <p:strVal val="visible"/>
                                      </p:to>
                                    </p:set>
                                    <p:animEffect transition="in" filter="barn(inVertical)">
                                      <p:cBhvr>
                                        <p:cTn id="16" dur="500"/>
                                        <p:tgtEl>
                                          <p:spTgt spid="849928"/>
                                        </p:tgtEl>
                                      </p:cBhvr>
                                    </p:animEffect>
                                  </p:childTnLst>
                                </p:cTn>
                              </p:par>
                            </p:childTnLst>
                          </p:cTn>
                        </p:par>
                        <p:par>
                          <p:cTn id="17" fill="hold" nodeType="afterGroup">
                            <p:stCondLst>
                              <p:cond delay="1500"/>
                            </p:stCondLst>
                            <p:childTnLst>
                              <p:par>
                                <p:cTn id="18" presetID="2" presetClass="entr" presetSubtype="8" fill="hold" grpId="0" nodeType="afterEffect">
                                  <p:stCondLst>
                                    <p:cond delay="0"/>
                                  </p:stCondLst>
                                  <p:childTnLst>
                                    <p:set>
                                      <p:cBhvr>
                                        <p:cTn id="19" dur="1" fill="hold">
                                          <p:stCondLst>
                                            <p:cond delay="0"/>
                                          </p:stCondLst>
                                        </p:cTn>
                                        <p:tgtEl>
                                          <p:spTgt spid="849930"/>
                                        </p:tgtEl>
                                        <p:attrNameLst>
                                          <p:attrName>style.visibility</p:attrName>
                                        </p:attrNameLst>
                                      </p:cBhvr>
                                      <p:to>
                                        <p:strVal val="visible"/>
                                      </p:to>
                                    </p:set>
                                    <p:anim calcmode="lin" valueType="num">
                                      <p:cBhvr additive="base">
                                        <p:cTn id="20" dur="500" fill="hold"/>
                                        <p:tgtEl>
                                          <p:spTgt spid="849930"/>
                                        </p:tgtEl>
                                        <p:attrNameLst>
                                          <p:attrName>ppt_x</p:attrName>
                                        </p:attrNameLst>
                                      </p:cBhvr>
                                      <p:tavLst>
                                        <p:tav tm="0">
                                          <p:val>
                                            <p:strVal val="0-#ppt_w/2"/>
                                          </p:val>
                                        </p:tav>
                                        <p:tav tm="100000">
                                          <p:val>
                                            <p:strVal val="#ppt_x"/>
                                          </p:val>
                                        </p:tav>
                                      </p:tavLst>
                                    </p:anim>
                                    <p:anim calcmode="lin" valueType="num">
                                      <p:cBhvr additive="base">
                                        <p:cTn id="21" dur="500" fill="hold"/>
                                        <p:tgtEl>
                                          <p:spTgt spid="849930"/>
                                        </p:tgtEl>
                                        <p:attrNameLst>
                                          <p:attrName>ppt_y</p:attrName>
                                        </p:attrNameLst>
                                      </p:cBhvr>
                                      <p:tavLst>
                                        <p:tav tm="0">
                                          <p:val>
                                            <p:strVal val="#ppt_y"/>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3" fill="hold" grpId="0" nodeType="clickEffect">
                                  <p:stCondLst>
                                    <p:cond delay="0"/>
                                  </p:stCondLst>
                                  <p:childTnLst>
                                    <p:set>
                                      <p:cBhvr>
                                        <p:cTn id="25" dur="1" fill="hold">
                                          <p:stCondLst>
                                            <p:cond delay="0"/>
                                          </p:stCondLst>
                                        </p:cTn>
                                        <p:tgtEl>
                                          <p:spTgt spid="849933"/>
                                        </p:tgtEl>
                                        <p:attrNameLst>
                                          <p:attrName>style.visibility</p:attrName>
                                        </p:attrNameLst>
                                      </p:cBhvr>
                                      <p:to>
                                        <p:strVal val="visible"/>
                                      </p:to>
                                    </p:set>
                                    <p:anim calcmode="lin" valueType="num">
                                      <p:cBhvr additive="base">
                                        <p:cTn id="26" dur="500" fill="hold"/>
                                        <p:tgtEl>
                                          <p:spTgt spid="849933"/>
                                        </p:tgtEl>
                                        <p:attrNameLst>
                                          <p:attrName>ppt_x</p:attrName>
                                        </p:attrNameLst>
                                      </p:cBhvr>
                                      <p:tavLst>
                                        <p:tav tm="0">
                                          <p:val>
                                            <p:strVal val="1+#ppt_w/2"/>
                                          </p:val>
                                        </p:tav>
                                        <p:tav tm="100000">
                                          <p:val>
                                            <p:strVal val="#ppt_x"/>
                                          </p:val>
                                        </p:tav>
                                      </p:tavLst>
                                    </p:anim>
                                    <p:anim calcmode="lin" valueType="num">
                                      <p:cBhvr additive="base">
                                        <p:cTn id="27" dur="500" fill="hold"/>
                                        <p:tgtEl>
                                          <p:spTgt spid="849933"/>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23" grpId="0" build="p" bldLvl="2" autoUpdateAnimBg="0"/>
      <p:bldP spid="849926" grpId="0" build="p" bldLvl="2" autoUpdateAnimBg="0"/>
      <p:bldP spid="849928" grpId="0" autoUpdateAnimBg="0"/>
      <p:bldP spid="849930" grpId="0" autoUpdateAnimBg="0"/>
      <p:bldP spid="849933" grpId="0"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dirty="0" smtClean="0"/>
              <a:t>E.g.</a:t>
            </a:r>
            <a:endParaRPr lang="en-US" sz="3200"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#include  &lt;</a:t>
            </a:r>
            <a:r>
              <a:rPr lang="en-US" dirty="0" err="1" smtClean="0"/>
              <a:t>iostream</a:t>
            </a:r>
            <a:r>
              <a:rPr lang="en-US" dirty="0" smtClean="0"/>
              <a:t>&gt; </a:t>
            </a:r>
            <a:br>
              <a:rPr lang="en-US" dirty="0" smtClean="0"/>
            </a:br>
            <a:r>
              <a:rPr lang="en-US" dirty="0" smtClean="0">
                <a:latin typeface="Corbel" pitchFamily="34" charset="0"/>
              </a:rPr>
              <a:t>using namespace std;</a:t>
            </a:r>
          </a:p>
          <a:p>
            <a:pPr marL="0" indent="0">
              <a:buNone/>
            </a:pPr>
            <a:r>
              <a:rPr lang="en-US" dirty="0" smtClean="0"/>
              <a:t/>
            </a:r>
            <a:br>
              <a:rPr lang="en-US" dirty="0" smtClean="0"/>
            </a:br>
            <a:r>
              <a:rPr lang="en-US" b="1" dirty="0" err="1" smtClean="0"/>
              <a:t>int</a:t>
            </a:r>
            <a:r>
              <a:rPr lang="en-US" b="1" dirty="0" smtClean="0"/>
              <a:t> </a:t>
            </a:r>
            <a:r>
              <a:rPr lang="en-US" dirty="0" smtClean="0"/>
              <a:t>main()</a:t>
            </a:r>
            <a:br>
              <a:rPr lang="en-US" dirty="0" smtClean="0"/>
            </a:br>
            <a:r>
              <a:rPr lang="en-US" dirty="0" smtClean="0"/>
              <a:t>{ </a:t>
            </a:r>
          </a:p>
          <a:p>
            <a:pPr marL="0" indent="0">
              <a:buNone/>
            </a:pPr>
            <a:r>
              <a:rPr lang="en-US" sz="2600" dirty="0" smtClean="0"/>
              <a:t>String</a:t>
            </a:r>
            <a:r>
              <a:rPr lang="en-US" sz="2600" dirty="0"/>
              <a:t>[][] names = {{"Mr. ", "Mrs. ", "Ms. "}, {"Smith", "Jones"}}; </a:t>
            </a:r>
            <a:endParaRPr lang="en-US" sz="2600" dirty="0" smtClean="0"/>
          </a:p>
          <a:p>
            <a:pPr marL="0" indent="0">
              <a:buNone/>
            </a:pPr>
            <a:r>
              <a:rPr lang="en-US" sz="2600" dirty="0" err="1" smtClean="0"/>
              <a:t>cout</a:t>
            </a:r>
            <a:r>
              <a:rPr lang="en-US" sz="2600" dirty="0" smtClean="0"/>
              <a:t>&lt;&lt;names[0</a:t>
            </a:r>
            <a:r>
              <a:rPr lang="en-US" sz="2600" dirty="0"/>
              <a:t>][0] </a:t>
            </a:r>
            <a:r>
              <a:rPr lang="en-US" sz="2600" dirty="0" smtClean="0"/>
              <a:t>&lt;&lt; </a:t>
            </a:r>
            <a:r>
              <a:rPr lang="en-US" sz="2600" dirty="0"/>
              <a:t>names[1][0</a:t>
            </a:r>
            <a:r>
              <a:rPr lang="en-US" sz="2600" dirty="0" smtClean="0"/>
              <a:t>]&lt;&lt;</a:t>
            </a:r>
            <a:r>
              <a:rPr lang="en-US" sz="2600" dirty="0" err="1" smtClean="0"/>
              <a:t>endl</a:t>
            </a:r>
            <a:r>
              <a:rPr lang="en-US" sz="2600" dirty="0" smtClean="0"/>
              <a:t>;     </a:t>
            </a:r>
            <a:r>
              <a:rPr lang="en-US" sz="2600" dirty="0"/>
              <a:t>//Mr. Smith </a:t>
            </a:r>
            <a:endParaRPr lang="en-US" sz="2600" dirty="0" smtClean="0"/>
          </a:p>
          <a:p>
            <a:pPr marL="0" indent="0">
              <a:buNone/>
            </a:pPr>
            <a:r>
              <a:rPr lang="en-US" sz="2600" dirty="0" err="1" smtClean="0"/>
              <a:t>cout</a:t>
            </a:r>
            <a:r>
              <a:rPr lang="en-US" sz="2600" dirty="0" smtClean="0"/>
              <a:t>&lt;&lt;names[0][2]&lt;&lt; </a:t>
            </a:r>
            <a:r>
              <a:rPr lang="en-US" sz="2600" dirty="0"/>
              <a:t>names[1][1</a:t>
            </a:r>
            <a:r>
              <a:rPr lang="en-US" sz="2600" dirty="0" smtClean="0"/>
              <a:t>];     </a:t>
            </a:r>
            <a:r>
              <a:rPr lang="en-US" sz="2600" dirty="0"/>
              <a:t>//Ms. </a:t>
            </a:r>
            <a:r>
              <a:rPr lang="en-US" sz="2600" dirty="0" smtClean="0"/>
              <a:t>Jones</a:t>
            </a:r>
          </a:p>
          <a:p>
            <a:pPr marL="0" indent="0">
              <a:buNone/>
            </a:pPr>
            <a:r>
              <a:rPr lang="en-US" sz="2600" dirty="0" smtClean="0"/>
              <a:t> </a:t>
            </a:r>
            <a:r>
              <a:rPr lang="en-US" sz="2600" dirty="0"/>
              <a:t>} </a:t>
            </a:r>
            <a:endParaRPr lang="en-US" sz="2600" dirty="0" smtClean="0"/>
          </a:p>
          <a:p>
            <a:pPr marL="0" indent="0">
              <a:buNone/>
            </a:pPr>
            <a:r>
              <a:rPr lang="en-US" sz="2600" dirty="0" smtClean="0"/>
              <a:t>} </a:t>
            </a:r>
            <a:endParaRPr lang="en-US" sz="2600" dirty="0"/>
          </a:p>
        </p:txBody>
      </p:sp>
      <p:sp>
        <p:nvSpPr>
          <p:cNvPr id="4" name="TextBox 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extLst>
      <p:ext uri="{BB962C8B-B14F-4D97-AF65-F5344CB8AC3E}">
        <p14:creationId xmlns:p14="http://schemas.microsoft.com/office/powerpoint/2010/main" val="292562939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143000" y="0"/>
            <a:ext cx="7772400" cy="1143000"/>
          </a:xfrm>
        </p:spPr>
        <p:txBody>
          <a:bodyPr/>
          <a:lstStyle/>
          <a:p>
            <a:pPr algn="ctr"/>
            <a:r>
              <a:rPr lang="en-US" dirty="0" smtClean="0">
                <a:solidFill>
                  <a:schemeClr val="tx1"/>
                </a:solidFill>
                <a:latin typeface="Comic Sans MS" pitchFamily="66" charset="0"/>
              </a:rPr>
              <a:t>Arrays</a:t>
            </a:r>
            <a:br>
              <a:rPr lang="en-US" dirty="0" smtClean="0">
                <a:solidFill>
                  <a:schemeClr val="tx1"/>
                </a:solidFill>
                <a:latin typeface="Comic Sans MS" pitchFamily="66" charset="0"/>
              </a:rPr>
            </a:br>
            <a:endParaRPr lang="en-US" dirty="0"/>
          </a:p>
        </p:txBody>
      </p:sp>
      <p:sp>
        <p:nvSpPr>
          <p:cNvPr id="89090" name="Rectangle 2"/>
          <p:cNvSpPr>
            <a:spLocks noGrp="1" noChangeArrowheads="1"/>
          </p:cNvSpPr>
          <p:nvPr>
            <p:ph idx="1"/>
          </p:nvPr>
        </p:nvSpPr>
        <p:spPr>
          <a:xfrm>
            <a:off x="1371600" y="533400"/>
            <a:ext cx="7772400" cy="6324600"/>
          </a:xfrm>
          <a:noFill/>
          <a:ln>
            <a:solidFill>
              <a:schemeClr val="bg1"/>
            </a:solidFill>
          </a:ln>
        </p:spPr>
        <p:txBody>
          <a:bodyPr>
            <a:normAutofit lnSpcReduction="10000"/>
          </a:bodyPr>
          <a:lstStyle/>
          <a:p>
            <a:pPr marL="517525" indent="-517525" eaLnBrk="1" hangingPunct="1">
              <a:lnSpc>
                <a:spcPct val="80000"/>
              </a:lnSpc>
              <a:buNone/>
              <a:tabLst>
                <a:tab pos="1311275" algn="l"/>
                <a:tab pos="1550988" algn="l"/>
              </a:tabLst>
            </a:pPr>
            <a:endParaRPr lang="en-US" sz="3500" dirty="0" smtClean="0">
              <a:solidFill>
                <a:schemeClr val="tx1"/>
              </a:solidFill>
              <a:latin typeface="Comic Sans MS" pitchFamily="66" charset="0"/>
            </a:endParaRPr>
          </a:p>
          <a:p>
            <a:pPr marL="517525" indent="-517525" eaLnBrk="1" hangingPunct="1">
              <a:lnSpc>
                <a:spcPct val="80000"/>
              </a:lnSpc>
              <a:buNone/>
              <a:tabLst>
                <a:tab pos="1311275" algn="l"/>
                <a:tab pos="1550988" algn="l"/>
              </a:tabLst>
            </a:pPr>
            <a:r>
              <a:rPr lang="en-US" sz="2700" dirty="0" smtClean="0">
                <a:solidFill>
                  <a:schemeClr val="tx1"/>
                </a:solidFill>
                <a:latin typeface="Comic Sans MS" pitchFamily="66" charset="0"/>
              </a:rPr>
              <a:t>Example program</a:t>
            </a:r>
          </a:p>
          <a:p>
            <a:pPr marL="517525" indent="-517525" eaLnBrk="1" hangingPunct="1">
              <a:lnSpc>
                <a:spcPct val="80000"/>
              </a:lnSpc>
              <a:buNone/>
              <a:tabLst>
                <a:tab pos="1311275" algn="l"/>
                <a:tab pos="1550988" algn="l"/>
              </a:tabLst>
            </a:pPr>
            <a:endParaRPr lang="en-US" sz="2700" dirty="0" smtClean="0">
              <a:solidFill>
                <a:schemeClr val="tx1"/>
              </a:solidFill>
              <a:latin typeface="Courier New" pitchFamily="49" charset="0"/>
            </a:endParaRPr>
          </a:p>
          <a:p>
            <a:pPr marL="0" indent="0">
              <a:buNone/>
            </a:pPr>
            <a:r>
              <a:rPr lang="en-US" sz="2000" dirty="0" smtClean="0"/>
              <a:t>#include  &lt;</a:t>
            </a:r>
            <a:r>
              <a:rPr lang="en-US" sz="2000" dirty="0" err="1" smtClean="0"/>
              <a:t>iostream</a:t>
            </a:r>
            <a:r>
              <a:rPr lang="en-US" sz="2000" dirty="0" smtClean="0"/>
              <a:t>&gt; </a:t>
            </a:r>
            <a:br>
              <a:rPr lang="en-US" sz="2000" dirty="0" smtClean="0"/>
            </a:br>
            <a:r>
              <a:rPr lang="en-US" sz="2000" dirty="0" smtClean="0">
                <a:latin typeface="Corbel" pitchFamily="34" charset="0"/>
              </a:rPr>
              <a:t>using namespace std;</a:t>
            </a:r>
          </a:p>
          <a:p>
            <a:pPr marL="0" indent="0">
              <a:buNone/>
            </a:pPr>
            <a:r>
              <a:rPr lang="en-US" sz="2000" dirty="0" smtClean="0"/>
              <a:t/>
            </a:r>
            <a:br>
              <a:rPr lang="en-US" sz="2000" dirty="0" smtClean="0"/>
            </a:br>
            <a:r>
              <a:rPr lang="en-US" sz="2000" b="1" dirty="0" err="1" smtClean="0"/>
              <a:t>int</a:t>
            </a:r>
            <a:r>
              <a:rPr lang="en-US" sz="2000" b="1" dirty="0" smtClean="0"/>
              <a:t> </a:t>
            </a:r>
            <a:r>
              <a:rPr lang="en-US" sz="2000" dirty="0" smtClean="0"/>
              <a:t>main()</a:t>
            </a:r>
            <a:br>
              <a:rPr lang="en-US" sz="2000" dirty="0" smtClean="0"/>
            </a:br>
            <a:r>
              <a:rPr lang="en-US" sz="2000" dirty="0" smtClean="0"/>
              <a:t>{ </a:t>
            </a:r>
          </a:p>
          <a:p>
            <a:pPr marL="517525" indent="-517525" eaLnBrk="1" hangingPunct="1">
              <a:lnSpc>
                <a:spcPct val="80000"/>
              </a:lnSpc>
              <a:buNone/>
              <a:tabLst>
                <a:tab pos="1311275" algn="l"/>
                <a:tab pos="1550988" algn="l"/>
              </a:tabLst>
            </a:pPr>
            <a:r>
              <a:rPr lang="en-US" sz="1900" dirty="0" smtClean="0">
                <a:solidFill>
                  <a:schemeClr val="tx1"/>
                </a:solidFill>
                <a:latin typeface="Courier New" pitchFamily="49" charset="0"/>
              </a:rPr>
              <a:t>		double m[][]={ {0*0,1*0,2*0,3*0},</a:t>
            </a:r>
          </a:p>
          <a:p>
            <a:pPr marL="517525" indent="-517525" eaLnBrk="1" hangingPunct="1">
              <a:lnSpc>
                <a:spcPct val="80000"/>
              </a:lnSpc>
              <a:buNone/>
              <a:tabLst>
                <a:tab pos="1311275" algn="l"/>
                <a:tab pos="1550988" algn="l"/>
              </a:tabLst>
            </a:pPr>
            <a:r>
              <a:rPr lang="en-US" sz="1900" dirty="0" smtClean="0">
                <a:solidFill>
                  <a:schemeClr val="tx1"/>
                </a:solidFill>
                <a:latin typeface="Courier New" pitchFamily="49" charset="0"/>
              </a:rPr>
              <a:t>					     {0*1,1*1,2*1,3*1} </a:t>
            </a:r>
          </a:p>
          <a:p>
            <a:pPr marL="517525" indent="-517525" eaLnBrk="1" hangingPunct="1">
              <a:lnSpc>
                <a:spcPct val="80000"/>
              </a:lnSpc>
              <a:buNone/>
              <a:tabLst>
                <a:tab pos="1311275" algn="l"/>
                <a:tab pos="1550988" algn="l"/>
              </a:tabLst>
            </a:pPr>
            <a:r>
              <a:rPr lang="en-US" sz="1900" dirty="0" smtClean="0">
                <a:solidFill>
                  <a:schemeClr val="tx1"/>
                </a:solidFill>
                <a:latin typeface="Courier New" pitchFamily="49" charset="0"/>
              </a:rPr>
              <a:t>					     {0*2,1*2,2*2,3*2}</a:t>
            </a:r>
          </a:p>
          <a:p>
            <a:pPr marL="517525" indent="-517525" eaLnBrk="1" hangingPunct="1">
              <a:lnSpc>
                <a:spcPct val="80000"/>
              </a:lnSpc>
              <a:buNone/>
              <a:tabLst>
                <a:tab pos="1311275" algn="l"/>
                <a:tab pos="1550988" algn="l"/>
              </a:tabLst>
            </a:pPr>
            <a:r>
              <a:rPr lang="en-US" sz="1900" dirty="0" smtClean="0">
                <a:solidFill>
                  <a:schemeClr val="tx1"/>
                </a:solidFill>
                <a:latin typeface="Courier New" pitchFamily="49" charset="0"/>
              </a:rPr>
              <a:t>					     {0*3,1*3,2*3,3*3}}; 	</a:t>
            </a:r>
          </a:p>
          <a:p>
            <a:pPr marL="517525" indent="-517525" eaLnBrk="1" hangingPunct="1">
              <a:lnSpc>
                <a:spcPct val="80000"/>
              </a:lnSpc>
              <a:buNone/>
              <a:tabLst>
                <a:tab pos="1311275" algn="l"/>
                <a:tab pos="1550988" algn="l"/>
              </a:tabLst>
            </a:pPr>
            <a:r>
              <a:rPr lang="en-US" sz="1900" dirty="0" smtClean="0">
                <a:solidFill>
                  <a:schemeClr val="tx1"/>
                </a:solidFill>
                <a:latin typeface="Courier New" pitchFamily="49" charset="0"/>
              </a:rPr>
              <a:t>						</a:t>
            </a:r>
          </a:p>
          <a:p>
            <a:pPr marL="517525" indent="-517525" eaLnBrk="1" hangingPunct="1">
              <a:lnSpc>
                <a:spcPct val="80000"/>
              </a:lnSpc>
              <a:buNone/>
              <a:tabLst>
                <a:tab pos="1311275" algn="l"/>
                <a:tab pos="1550988" algn="l"/>
              </a:tabLst>
            </a:pPr>
            <a:r>
              <a:rPr lang="en-US" sz="1900" dirty="0" smtClean="0">
                <a:solidFill>
                  <a:schemeClr val="tx1"/>
                </a:solidFill>
                <a:latin typeface="Courier New" pitchFamily="49" charset="0"/>
              </a:rPr>
              <a:t>		for(</a:t>
            </a:r>
            <a:r>
              <a:rPr lang="en-US" sz="1900" dirty="0" err="1" smtClean="0">
                <a:solidFill>
                  <a:schemeClr val="tx1"/>
                </a:solidFill>
                <a:latin typeface="Courier New" pitchFamily="49" charset="0"/>
              </a:rPr>
              <a:t>int</a:t>
            </a:r>
            <a:r>
              <a:rPr lang="en-US" sz="1900" dirty="0" smtClean="0">
                <a:solidFill>
                  <a:schemeClr val="tx1"/>
                </a:solidFill>
                <a:latin typeface="Courier New" pitchFamily="49" charset="0"/>
              </a:rPr>
              <a:t> </a:t>
            </a:r>
            <a:r>
              <a:rPr lang="en-US" sz="1900" dirty="0" err="1" smtClean="0">
                <a:solidFill>
                  <a:schemeClr val="tx1"/>
                </a:solidFill>
                <a:latin typeface="Courier New" pitchFamily="49" charset="0"/>
              </a:rPr>
              <a:t>i</a:t>
            </a:r>
            <a:r>
              <a:rPr lang="en-US" sz="1900" dirty="0" smtClean="0">
                <a:solidFill>
                  <a:schemeClr val="tx1"/>
                </a:solidFill>
                <a:latin typeface="Courier New" pitchFamily="49" charset="0"/>
              </a:rPr>
              <a:t>=0; </a:t>
            </a:r>
            <a:r>
              <a:rPr lang="en-US" sz="1900" dirty="0" err="1" smtClean="0">
                <a:solidFill>
                  <a:schemeClr val="tx1"/>
                </a:solidFill>
                <a:latin typeface="Courier New" pitchFamily="49" charset="0"/>
              </a:rPr>
              <a:t>i</a:t>
            </a:r>
            <a:r>
              <a:rPr lang="en-US" sz="1900" dirty="0" smtClean="0">
                <a:solidFill>
                  <a:schemeClr val="tx1"/>
                </a:solidFill>
                <a:latin typeface="Courier New" pitchFamily="49" charset="0"/>
              </a:rPr>
              <a:t>&lt;4; </a:t>
            </a:r>
            <a:r>
              <a:rPr lang="en-US" sz="1900" dirty="0" err="1" smtClean="0">
                <a:solidFill>
                  <a:schemeClr val="tx1"/>
                </a:solidFill>
                <a:latin typeface="Courier New" pitchFamily="49" charset="0"/>
              </a:rPr>
              <a:t>i</a:t>
            </a:r>
            <a:r>
              <a:rPr lang="en-US" sz="1900" dirty="0" smtClean="0">
                <a:solidFill>
                  <a:schemeClr val="tx1"/>
                </a:solidFill>
                <a:latin typeface="Courier New" pitchFamily="49" charset="0"/>
              </a:rPr>
              <a:t>++){</a:t>
            </a:r>
          </a:p>
          <a:p>
            <a:pPr marL="517525" indent="-517525" eaLnBrk="1" hangingPunct="1">
              <a:lnSpc>
                <a:spcPct val="80000"/>
              </a:lnSpc>
              <a:buNone/>
              <a:tabLst>
                <a:tab pos="1311275" algn="l"/>
                <a:tab pos="1550988" algn="l"/>
              </a:tabLst>
            </a:pPr>
            <a:r>
              <a:rPr lang="en-US" sz="1900" dirty="0" smtClean="0">
                <a:solidFill>
                  <a:schemeClr val="tx1"/>
                </a:solidFill>
                <a:latin typeface="Courier New" pitchFamily="49" charset="0"/>
              </a:rPr>
              <a:t>  				for(</a:t>
            </a:r>
            <a:r>
              <a:rPr lang="en-US" sz="1900" dirty="0" err="1" smtClean="0">
                <a:solidFill>
                  <a:schemeClr val="tx1"/>
                </a:solidFill>
                <a:latin typeface="Courier New" pitchFamily="49" charset="0"/>
              </a:rPr>
              <a:t>int</a:t>
            </a:r>
            <a:r>
              <a:rPr lang="en-US" sz="1900" dirty="0" smtClean="0">
                <a:solidFill>
                  <a:schemeClr val="tx1"/>
                </a:solidFill>
                <a:latin typeface="Courier New" pitchFamily="49" charset="0"/>
              </a:rPr>
              <a:t> j=0; j&lt;4; j++){</a:t>
            </a:r>
          </a:p>
          <a:p>
            <a:pPr marL="517525" indent="-517525" eaLnBrk="1" hangingPunct="1">
              <a:lnSpc>
                <a:spcPct val="80000"/>
              </a:lnSpc>
              <a:buNone/>
              <a:tabLst>
                <a:tab pos="1311275" algn="l"/>
                <a:tab pos="1550988" algn="l"/>
              </a:tabLst>
            </a:pPr>
            <a:r>
              <a:rPr lang="en-US" sz="1900" dirty="0" smtClean="0">
                <a:solidFill>
                  <a:schemeClr val="tx1"/>
                </a:solidFill>
                <a:latin typeface="Courier New" pitchFamily="49" charset="0"/>
              </a:rPr>
              <a:t>					</a:t>
            </a:r>
            <a:r>
              <a:rPr lang="en-US" sz="1900" dirty="0" err="1" smtClean="0">
                <a:solidFill>
                  <a:schemeClr val="tx1"/>
                </a:solidFill>
                <a:latin typeface="Courier New" pitchFamily="49" charset="0"/>
              </a:rPr>
              <a:t>cout</a:t>
            </a:r>
            <a:r>
              <a:rPr lang="en-US" sz="1900" dirty="0" smtClean="0">
                <a:solidFill>
                  <a:schemeClr val="tx1"/>
                </a:solidFill>
                <a:latin typeface="Courier New" pitchFamily="49" charset="0"/>
              </a:rPr>
              <a:t>&lt;&lt;m[</a:t>
            </a:r>
            <a:r>
              <a:rPr lang="en-US" sz="1900" dirty="0" err="1" smtClean="0">
                <a:solidFill>
                  <a:schemeClr val="tx1"/>
                </a:solidFill>
                <a:latin typeface="Courier New" pitchFamily="49" charset="0"/>
              </a:rPr>
              <a:t>i</a:t>
            </a:r>
            <a:r>
              <a:rPr lang="en-US" sz="1900" dirty="0" smtClean="0">
                <a:solidFill>
                  <a:schemeClr val="tx1"/>
                </a:solidFill>
                <a:latin typeface="Courier New" pitchFamily="49" charset="0"/>
              </a:rPr>
              <a:t>][j]&lt;&lt; “ ”&lt;&lt;</a:t>
            </a:r>
            <a:r>
              <a:rPr lang="en-US" sz="1900" dirty="0" err="1" smtClean="0">
                <a:solidFill>
                  <a:schemeClr val="tx1"/>
                </a:solidFill>
                <a:latin typeface="Courier New" pitchFamily="49" charset="0"/>
              </a:rPr>
              <a:t>endl</a:t>
            </a:r>
            <a:r>
              <a:rPr lang="en-US" sz="1900" dirty="0" smtClean="0">
                <a:solidFill>
                  <a:schemeClr val="tx1"/>
                </a:solidFill>
                <a:latin typeface="Courier New" pitchFamily="49" charset="0"/>
              </a:rPr>
              <a:t>;</a:t>
            </a:r>
          </a:p>
          <a:p>
            <a:pPr marL="517525" indent="-517525" eaLnBrk="1" hangingPunct="1">
              <a:lnSpc>
                <a:spcPct val="80000"/>
              </a:lnSpc>
              <a:buNone/>
              <a:tabLst>
                <a:tab pos="1311275" algn="l"/>
                <a:tab pos="1550988" algn="l"/>
              </a:tabLst>
            </a:pPr>
            <a:r>
              <a:rPr lang="en-US" sz="1900" dirty="0" smtClean="0">
                <a:solidFill>
                  <a:schemeClr val="tx1"/>
                </a:solidFill>
                <a:latin typeface="Courier New" pitchFamily="49" charset="0"/>
              </a:rPr>
              <a:t>				</a:t>
            </a:r>
          </a:p>
          <a:p>
            <a:pPr marL="517525" indent="-517525" eaLnBrk="1" hangingPunct="1">
              <a:lnSpc>
                <a:spcPct val="80000"/>
              </a:lnSpc>
              <a:buNone/>
              <a:tabLst>
                <a:tab pos="1311275" algn="l"/>
                <a:tab pos="1550988" algn="l"/>
              </a:tabLst>
            </a:pPr>
            <a:r>
              <a:rPr lang="en-US" sz="1900" dirty="0" smtClean="0">
                <a:solidFill>
                  <a:schemeClr val="tx1"/>
                </a:solidFill>
                <a:latin typeface="Courier New" pitchFamily="49" charset="0"/>
              </a:rPr>
              <a:t>				}							}</a:t>
            </a:r>
          </a:p>
          <a:p>
            <a:pPr marL="517525" indent="-517525" eaLnBrk="1" hangingPunct="1">
              <a:lnSpc>
                <a:spcPct val="80000"/>
              </a:lnSpc>
              <a:buNone/>
              <a:tabLst>
                <a:tab pos="1311275" algn="l"/>
                <a:tab pos="1550988" algn="l"/>
              </a:tabLst>
            </a:pPr>
            <a:r>
              <a:rPr lang="en-US" sz="1900" dirty="0" smtClean="0">
                <a:solidFill>
                  <a:schemeClr val="tx1"/>
                </a:solidFill>
                <a:latin typeface="Courier New" pitchFamily="49" charset="0"/>
              </a:rPr>
              <a:t>	}</a:t>
            </a:r>
          </a:p>
          <a:p>
            <a:pPr marL="517525" indent="-517525" eaLnBrk="1" hangingPunct="1">
              <a:lnSpc>
                <a:spcPct val="80000"/>
              </a:lnSpc>
              <a:buNone/>
              <a:tabLst>
                <a:tab pos="1311275" algn="l"/>
                <a:tab pos="1550988" algn="l"/>
              </a:tabLst>
            </a:pPr>
            <a:endParaRPr lang="en-US" sz="1900" dirty="0" smtClean="0">
              <a:solidFill>
                <a:schemeClr val="tx1"/>
              </a:solidFill>
              <a:latin typeface="Courier New" pitchFamily="49" charset="0"/>
            </a:endParaRPr>
          </a:p>
        </p:txBody>
      </p:sp>
      <p:sp>
        <p:nvSpPr>
          <p:cNvPr id="4" name="TextBox 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219200" y="0"/>
            <a:ext cx="7772400" cy="1143000"/>
          </a:xfrm>
        </p:spPr>
        <p:txBody>
          <a:bodyPr/>
          <a:lstStyle/>
          <a:p>
            <a:r>
              <a:rPr lang="en-US" dirty="0"/>
              <a:t>Array Limitations</a:t>
            </a:r>
          </a:p>
        </p:txBody>
      </p:sp>
      <p:sp>
        <p:nvSpPr>
          <p:cNvPr id="38915" name="Rectangle 3"/>
          <p:cNvSpPr>
            <a:spLocks noGrp="1" noChangeArrowheads="1"/>
          </p:cNvSpPr>
          <p:nvPr>
            <p:ph type="body" idx="1"/>
          </p:nvPr>
        </p:nvSpPr>
        <p:spPr>
          <a:xfrm>
            <a:off x="1143000" y="1219200"/>
            <a:ext cx="7772400" cy="4114800"/>
          </a:xfrm>
        </p:spPr>
        <p:txBody>
          <a:bodyPr/>
          <a:lstStyle/>
          <a:p>
            <a:r>
              <a:rPr lang="en-US" dirty="0"/>
              <a:t>Arrays</a:t>
            </a:r>
          </a:p>
          <a:p>
            <a:pPr lvl="1"/>
            <a:r>
              <a:rPr lang="en-US" dirty="0"/>
              <a:t>Simple, </a:t>
            </a:r>
          </a:p>
          <a:p>
            <a:pPr lvl="1"/>
            <a:r>
              <a:rPr lang="en-US" dirty="0"/>
              <a:t>Fast</a:t>
            </a:r>
          </a:p>
          <a:p>
            <a:pPr lvl="1">
              <a:buFontTx/>
              <a:buNone/>
            </a:pPr>
            <a:r>
              <a:rPr lang="en-US" i="1" dirty="0">
                <a:solidFill>
                  <a:srgbClr val="FC0128"/>
                </a:solidFill>
              </a:rPr>
              <a:t>but</a:t>
            </a:r>
            <a:endParaRPr lang="en-US" dirty="0"/>
          </a:p>
          <a:p>
            <a:pPr lvl="1"/>
            <a:r>
              <a:rPr lang="en-US" dirty="0"/>
              <a:t>Must specify size at construction time</a:t>
            </a:r>
          </a:p>
          <a:p>
            <a:pPr lvl="1"/>
            <a:r>
              <a:rPr lang="en-US" dirty="0"/>
              <a:t>Murphy’s law</a:t>
            </a:r>
          </a:p>
          <a:p>
            <a:pPr lvl="2"/>
            <a:r>
              <a:rPr lang="en-US" dirty="0"/>
              <a:t>Construct an array with space for </a:t>
            </a:r>
            <a:r>
              <a:rPr lang="en-US" i="1" dirty="0">
                <a:latin typeface="Times New Roman" pitchFamily="18" charset="0"/>
              </a:rPr>
              <a:t>n</a:t>
            </a:r>
            <a:endParaRPr lang="en-US" dirty="0"/>
          </a:p>
          <a:p>
            <a:pPr lvl="3"/>
            <a:r>
              <a:rPr lang="en-US" sz="2400" i="1" dirty="0">
                <a:latin typeface="Times New Roman" pitchFamily="18" charset="0"/>
              </a:rPr>
              <a:t>n</a:t>
            </a:r>
            <a:r>
              <a:rPr lang="en-US" dirty="0"/>
              <a:t> = twice your estimate of largest collection</a:t>
            </a:r>
          </a:p>
          <a:p>
            <a:pPr lvl="2"/>
            <a:r>
              <a:rPr lang="en-US" dirty="0"/>
              <a:t>Tomorrow you’ll need </a:t>
            </a:r>
            <a:r>
              <a:rPr lang="en-US" i="1" dirty="0">
                <a:latin typeface="Times New Roman" pitchFamily="18" charset="0"/>
              </a:rPr>
              <a:t>n</a:t>
            </a:r>
            <a:r>
              <a:rPr lang="en-US" dirty="0">
                <a:latin typeface="Times New Roman" pitchFamily="18" charset="0"/>
              </a:rPr>
              <a:t>+1</a:t>
            </a:r>
          </a:p>
          <a:p>
            <a:pPr lvl="1"/>
            <a:r>
              <a:rPr lang="en-US" dirty="0"/>
              <a:t>More flexible system?</a:t>
            </a:r>
          </a:p>
        </p:txBody>
      </p:sp>
      <p:sp>
        <p:nvSpPr>
          <p:cNvPr id="4" name="TextBox 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143000" y="0"/>
            <a:ext cx="7772400" cy="1143000"/>
          </a:xfrm>
        </p:spPr>
        <p:txBody>
          <a:bodyPr/>
          <a:lstStyle/>
          <a:p>
            <a:r>
              <a:rPr lang="en-US" b="1" dirty="0" smtClean="0">
                <a:solidFill>
                  <a:srgbClr val="CC3399"/>
                </a:solidFill>
                <a:latin typeface="Courier New" pitchFamily="49" charset="0"/>
              </a:rPr>
              <a:t>Vectors</a:t>
            </a:r>
            <a:endParaRPr lang="en-US" dirty="0"/>
          </a:p>
        </p:txBody>
      </p:sp>
      <p:sp>
        <p:nvSpPr>
          <p:cNvPr id="29699" name="Rectangle 3"/>
          <p:cNvSpPr>
            <a:spLocks noGrp="1" noChangeArrowheads="1"/>
          </p:cNvSpPr>
          <p:nvPr>
            <p:ph idx="1"/>
          </p:nvPr>
        </p:nvSpPr>
        <p:spPr>
          <a:xfrm>
            <a:off x="1066800" y="990600"/>
            <a:ext cx="8077200" cy="4114800"/>
          </a:xfrm>
        </p:spPr>
        <p:txBody>
          <a:bodyPr/>
          <a:lstStyle/>
          <a:p>
            <a:r>
              <a:rPr lang="en-US" sz="2800" dirty="0"/>
              <a:t>Arrays are fixed in size at declaration time</a:t>
            </a:r>
          </a:p>
          <a:p>
            <a:pPr lvl="1"/>
            <a:r>
              <a:rPr lang="en-US" dirty="0"/>
              <a:t>cannot grow or shrink dynamically during run time</a:t>
            </a:r>
          </a:p>
          <a:p>
            <a:r>
              <a:rPr lang="en-US" sz="2800" dirty="0" smtClean="0"/>
              <a:t>C++ </a:t>
            </a:r>
            <a:r>
              <a:rPr lang="en-US" sz="2800" dirty="0"/>
              <a:t>provides a </a:t>
            </a:r>
            <a:r>
              <a:rPr lang="en-US" sz="2800" b="1" dirty="0">
                <a:solidFill>
                  <a:srgbClr val="CC3399"/>
                </a:solidFill>
                <a:latin typeface="Courier New" pitchFamily="49" charset="0"/>
              </a:rPr>
              <a:t>Vector </a:t>
            </a:r>
            <a:r>
              <a:rPr lang="en-US" sz="2800" dirty="0"/>
              <a:t>class which can grow or shrink during the run of the </a:t>
            </a:r>
            <a:r>
              <a:rPr lang="en-US" sz="2800" dirty="0" smtClean="0"/>
              <a:t>program</a:t>
            </a:r>
          </a:p>
          <a:p>
            <a:endParaRPr lang="en-US" sz="2800" dirty="0" smtClean="0"/>
          </a:p>
          <a:p>
            <a:r>
              <a:rPr lang="en-US" sz="2800" dirty="0" smtClean="0"/>
              <a:t>Vectors are declared with the following syntax: </a:t>
            </a:r>
          </a:p>
          <a:p>
            <a:pPr>
              <a:buNone/>
            </a:pPr>
            <a:r>
              <a:rPr lang="en-US" sz="2400" dirty="0" smtClean="0"/>
              <a:t>        </a:t>
            </a:r>
            <a:r>
              <a:rPr lang="en-US" sz="2400" dirty="0" smtClean="0">
                <a:solidFill>
                  <a:srgbClr val="C00000"/>
                </a:solidFill>
              </a:rPr>
              <a:t>vector&lt;type&gt; </a:t>
            </a:r>
            <a:r>
              <a:rPr lang="en-US" sz="2400" dirty="0" err="1" smtClean="0">
                <a:solidFill>
                  <a:srgbClr val="C00000"/>
                </a:solidFill>
              </a:rPr>
              <a:t>variable_name</a:t>
            </a:r>
            <a:r>
              <a:rPr lang="en-US" sz="2400" dirty="0" smtClean="0">
                <a:solidFill>
                  <a:srgbClr val="C00000"/>
                </a:solidFill>
              </a:rPr>
              <a:t> (</a:t>
            </a:r>
            <a:r>
              <a:rPr lang="en-US" sz="2400" dirty="0" err="1" smtClean="0">
                <a:solidFill>
                  <a:srgbClr val="C00000"/>
                </a:solidFill>
              </a:rPr>
              <a:t>number_of_elements</a:t>
            </a:r>
            <a:r>
              <a:rPr lang="en-US" sz="2400" dirty="0" smtClean="0">
                <a:solidFill>
                  <a:srgbClr val="C00000"/>
                </a:solidFill>
              </a:rPr>
              <a:t>);</a:t>
            </a:r>
          </a:p>
          <a:p>
            <a:pPr>
              <a:buNone/>
            </a:pPr>
            <a:endParaRPr lang="en-US" sz="2400" dirty="0" smtClean="0">
              <a:solidFill>
                <a:srgbClr val="C00000"/>
              </a:solidFill>
            </a:endParaRPr>
          </a:p>
          <a:p>
            <a:r>
              <a:rPr lang="en-US" sz="2800" dirty="0" smtClean="0"/>
              <a:t>The number of elements is optional. You could declare it like this: </a:t>
            </a:r>
          </a:p>
          <a:p>
            <a:pPr>
              <a:buNone/>
            </a:pPr>
            <a:r>
              <a:rPr lang="en-US" sz="2400" dirty="0" smtClean="0">
                <a:solidFill>
                  <a:srgbClr val="C00000"/>
                </a:solidFill>
              </a:rPr>
              <a:t>        vector&lt;type&gt; </a:t>
            </a:r>
            <a:r>
              <a:rPr lang="en-US" sz="2400" dirty="0" err="1" smtClean="0">
                <a:solidFill>
                  <a:srgbClr val="C00000"/>
                </a:solidFill>
              </a:rPr>
              <a:t>variable_name</a:t>
            </a:r>
            <a:r>
              <a:rPr lang="en-US" sz="2400" dirty="0" smtClean="0">
                <a:solidFill>
                  <a:srgbClr val="C00000"/>
                </a:solidFill>
              </a:rPr>
              <a:t>;</a:t>
            </a:r>
          </a:p>
        </p:txBody>
      </p:sp>
      <p:sp>
        <p:nvSpPr>
          <p:cNvPr id="4" name="TextBox 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extLst>
      <p:ext uri="{BB962C8B-B14F-4D97-AF65-F5344CB8AC3E}">
        <p14:creationId xmlns:p14="http://schemas.microsoft.com/office/powerpoint/2010/main" val="386794565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772400" cy="1143000"/>
          </a:xfrm>
        </p:spPr>
        <p:txBody>
          <a:bodyPr/>
          <a:lstStyle/>
          <a:p>
            <a:r>
              <a:rPr lang="en-US" sz="2800" dirty="0" smtClean="0"/>
              <a:t>Below are several examples of vector declarations: </a:t>
            </a:r>
            <a:endParaRPr lang="en-US" sz="2800" dirty="0"/>
          </a:p>
        </p:txBody>
      </p:sp>
      <p:sp>
        <p:nvSpPr>
          <p:cNvPr id="3" name="Content Placeholder 2"/>
          <p:cNvSpPr>
            <a:spLocks noGrp="1"/>
          </p:cNvSpPr>
          <p:nvPr>
            <p:ph idx="1"/>
          </p:nvPr>
        </p:nvSpPr>
        <p:spPr>
          <a:xfrm>
            <a:off x="990600" y="1447800"/>
            <a:ext cx="8153400" cy="4114800"/>
          </a:xfrm>
        </p:spPr>
        <p:txBody>
          <a:bodyPr/>
          <a:lstStyle/>
          <a:p>
            <a:pPr>
              <a:buNone/>
            </a:pPr>
            <a:r>
              <a:rPr lang="en-US" sz="2800" dirty="0" smtClean="0"/>
              <a:t>   vector&lt;</a:t>
            </a:r>
            <a:r>
              <a:rPr lang="en-US" sz="2800" dirty="0" err="1" smtClean="0"/>
              <a:t>int</a:t>
            </a:r>
            <a:r>
              <a:rPr lang="en-US" sz="2800" dirty="0" smtClean="0"/>
              <a:t>&gt; values (5);      </a:t>
            </a:r>
            <a:r>
              <a:rPr lang="en-US" sz="2400" dirty="0" smtClean="0">
                <a:solidFill>
                  <a:schemeClr val="accent5">
                    <a:lumMod val="50000"/>
                  </a:schemeClr>
                </a:solidFill>
              </a:rPr>
              <a:t>// Declares a vector of 					  5 integers</a:t>
            </a:r>
            <a:r>
              <a:rPr lang="en-US" sz="2800" dirty="0" smtClean="0"/>
              <a:t/>
            </a:r>
            <a:br>
              <a:rPr lang="en-US" sz="2800" dirty="0" smtClean="0"/>
            </a:br>
            <a:r>
              <a:rPr lang="en-US" sz="2800" dirty="0" smtClean="0"/>
              <a:t>vector&lt;double&gt; grades (20);  </a:t>
            </a:r>
            <a:r>
              <a:rPr lang="en-US" sz="2400" dirty="0" smtClean="0">
                <a:solidFill>
                  <a:schemeClr val="accent5">
                    <a:lumMod val="50000"/>
                  </a:schemeClr>
                </a:solidFill>
              </a:rPr>
              <a:t>// Declares a 						vector of 20 doubles</a:t>
            </a:r>
            <a:r>
              <a:rPr lang="en-US" sz="2800" dirty="0" smtClean="0"/>
              <a:t/>
            </a:r>
            <a:br>
              <a:rPr lang="en-US" sz="2800" dirty="0" smtClean="0"/>
            </a:br>
            <a:r>
              <a:rPr lang="en-US" sz="2800" dirty="0" smtClean="0"/>
              <a:t>vector&lt;string&gt; names;        </a:t>
            </a:r>
            <a:r>
              <a:rPr lang="en-US" sz="2400" dirty="0" smtClean="0">
                <a:solidFill>
                  <a:schemeClr val="accent5">
                    <a:lumMod val="50000"/>
                  </a:schemeClr>
                </a:solidFill>
              </a:rPr>
              <a:t>// Declares a vector 					    of strings,</a:t>
            </a:r>
            <a:br>
              <a:rPr lang="en-US" sz="2400" dirty="0" smtClean="0">
                <a:solidFill>
                  <a:schemeClr val="accent5">
                    <a:lumMod val="50000"/>
                  </a:schemeClr>
                </a:solidFill>
              </a:rPr>
            </a:br>
            <a:r>
              <a:rPr lang="en-US" sz="2400" dirty="0" smtClean="0">
                <a:solidFill>
                  <a:schemeClr val="accent5">
                    <a:lumMod val="50000"/>
                  </a:schemeClr>
                </a:solidFill>
              </a:rPr>
              <a:t>                               // initially empty (contains 0  			          strings)</a:t>
            </a:r>
            <a:endParaRPr lang="en-US" sz="2400" dirty="0">
              <a:solidFill>
                <a:schemeClr val="accent5">
                  <a:lumMod val="50000"/>
                </a:schemeClr>
              </a:solidFill>
            </a:endParaRPr>
          </a:p>
        </p:txBody>
      </p:sp>
      <p:sp>
        <p:nvSpPr>
          <p:cNvPr id="4" name="TextBox 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a:xfrm>
            <a:off x="152400" y="0"/>
            <a:ext cx="8991600" cy="838200"/>
          </a:xfrm>
        </p:spPr>
        <p:txBody>
          <a:bodyPr/>
          <a:lstStyle/>
          <a:p>
            <a:pPr algn="ctr"/>
            <a:r>
              <a:rPr lang="en-GB" dirty="0"/>
              <a:t>Data Abstraction</a:t>
            </a:r>
            <a:endParaRPr lang="en-GB" sz="2000" dirty="0">
              <a:solidFill>
                <a:schemeClr val="accent2"/>
              </a:solidFill>
            </a:endParaRPr>
          </a:p>
        </p:txBody>
      </p:sp>
      <p:sp>
        <p:nvSpPr>
          <p:cNvPr id="135171" name="Text Box 3"/>
          <p:cNvSpPr txBox="1">
            <a:spLocks noChangeArrowheads="1"/>
          </p:cNvSpPr>
          <p:nvPr/>
        </p:nvSpPr>
        <p:spPr bwMode="auto">
          <a:xfrm>
            <a:off x="838200" y="914400"/>
            <a:ext cx="8121134" cy="1569660"/>
          </a:xfrm>
          <a:prstGeom prst="rect">
            <a:avLst/>
          </a:prstGeom>
          <a:noFill/>
          <a:ln w="9525">
            <a:noFill/>
            <a:miter lim="800000"/>
            <a:headEnd/>
            <a:tailEnd/>
          </a:ln>
          <a:effectLst/>
        </p:spPr>
        <p:txBody>
          <a:bodyPr wrap="none">
            <a:spAutoFit/>
          </a:bodyPr>
          <a:lstStyle/>
          <a:p>
            <a:pPr algn="just"/>
            <a:r>
              <a:rPr lang="en-GB" sz="2400" b="1" dirty="0">
                <a:solidFill>
                  <a:schemeClr val="accent2"/>
                </a:solidFill>
                <a:latin typeface="Times" pitchFamily="1" charset="0"/>
              </a:rPr>
              <a:t>Data abstraction</a:t>
            </a:r>
            <a:r>
              <a:rPr lang="en-GB" sz="1800" dirty="0">
                <a:latin typeface="Times" pitchFamily="1" charset="0"/>
              </a:rPr>
              <a:t> </a:t>
            </a:r>
            <a:r>
              <a:rPr lang="en-GB" sz="2400" dirty="0">
                <a:latin typeface="Times" pitchFamily="1" charset="0"/>
              </a:rPr>
              <a:t>is the process of defining a collection of </a:t>
            </a:r>
            <a:br>
              <a:rPr lang="en-GB" sz="2400" dirty="0">
                <a:latin typeface="Times" pitchFamily="1" charset="0"/>
              </a:rPr>
            </a:br>
            <a:r>
              <a:rPr lang="en-GB" sz="2400" dirty="0">
                <a:latin typeface="Times" pitchFamily="1" charset="0"/>
              </a:rPr>
              <a:t>data and relative operations, by specifying </a:t>
            </a:r>
            <a:r>
              <a:rPr lang="en-GB" sz="2400" dirty="0">
                <a:solidFill>
                  <a:schemeClr val="accent2"/>
                </a:solidFill>
                <a:latin typeface="Times" pitchFamily="1" charset="0"/>
              </a:rPr>
              <a:t>what </a:t>
            </a:r>
            <a:r>
              <a:rPr lang="en-GB" sz="2400" dirty="0" smtClean="0">
                <a:solidFill>
                  <a:schemeClr val="accent2"/>
                </a:solidFill>
                <a:latin typeface="Times" pitchFamily="1" charset="0"/>
              </a:rPr>
              <a:t>the</a:t>
            </a:r>
          </a:p>
          <a:p>
            <a:pPr algn="just"/>
            <a:r>
              <a:rPr lang="en-GB" sz="2400" dirty="0" smtClean="0">
                <a:solidFill>
                  <a:schemeClr val="accent2"/>
                </a:solidFill>
                <a:latin typeface="Times" pitchFamily="1" charset="0"/>
              </a:rPr>
              <a:t> </a:t>
            </a:r>
            <a:r>
              <a:rPr lang="en-GB" sz="2400" dirty="0">
                <a:solidFill>
                  <a:schemeClr val="accent2"/>
                </a:solidFill>
                <a:latin typeface="Times" pitchFamily="1" charset="0"/>
              </a:rPr>
              <a:t>operations </a:t>
            </a:r>
            <a:r>
              <a:rPr lang="en-GB" sz="2400" dirty="0" smtClean="0">
                <a:solidFill>
                  <a:schemeClr val="accent2"/>
                </a:solidFill>
                <a:latin typeface="Times" pitchFamily="1" charset="0"/>
              </a:rPr>
              <a:t>do on </a:t>
            </a:r>
            <a:r>
              <a:rPr lang="en-GB" sz="2400" dirty="0">
                <a:solidFill>
                  <a:schemeClr val="accent2"/>
                </a:solidFill>
                <a:latin typeface="Times" pitchFamily="1" charset="0"/>
              </a:rPr>
              <a:t>the data, not how the data and the </a:t>
            </a:r>
            <a:endParaRPr lang="en-GB" sz="2400" dirty="0" smtClean="0">
              <a:solidFill>
                <a:schemeClr val="accent2"/>
              </a:solidFill>
              <a:latin typeface="Times" pitchFamily="1" charset="0"/>
            </a:endParaRPr>
          </a:p>
          <a:p>
            <a:pPr algn="just"/>
            <a:r>
              <a:rPr lang="en-GB" sz="2400" dirty="0" smtClean="0">
                <a:solidFill>
                  <a:schemeClr val="accent2"/>
                </a:solidFill>
                <a:latin typeface="Times" pitchFamily="1" charset="0"/>
              </a:rPr>
              <a:t>operations </a:t>
            </a:r>
            <a:r>
              <a:rPr lang="en-GB" sz="2400" dirty="0">
                <a:solidFill>
                  <a:schemeClr val="accent2"/>
                </a:solidFill>
                <a:latin typeface="Times" pitchFamily="1" charset="0"/>
              </a:rPr>
              <a:t>are implemented</a:t>
            </a:r>
            <a:r>
              <a:rPr lang="en-GB" sz="2400" dirty="0">
                <a:latin typeface="Times" pitchFamily="1" charset="0"/>
              </a:rPr>
              <a:t>.</a:t>
            </a:r>
            <a:endParaRPr lang="en-GB" sz="2400" dirty="0">
              <a:solidFill>
                <a:schemeClr val="accent2"/>
              </a:solidFill>
              <a:latin typeface="Times" pitchFamily="1" charset="0"/>
            </a:endParaRPr>
          </a:p>
        </p:txBody>
      </p:sp>
      <p:grpSp>
        <p:nvGrpSpPr>
          <p:cNvPr id="2" name="Group 22"/>
          <p:cNvGrpSpPr>
            <a:grpSpLocks/>
          </p:cNvGrpSpPr>
          <p:nvPr/>
        </p:nvGrpSpPr>
        <p:grpSpPr bwMode="auto">
          <a:xfrm>
            <a:off x="1066801" y="2590801"/>
            <a:ext cx="8558213" cy="2089150"/>
            <a:chOff x="672" y="1632"/>
            <a:chExt cx="5391" cy="1316"/>
          </a:xfrm>
        </p:grpSpPr>
        <p:sp>
          <p:nvSpPr>
            <p:cNvPr id="135178" name="Text Box 10"/>
            <p:cNvSpPr txBox="1">
              <a:spLocks noChangeArrowheads="1"/>
            </p:cNvSpPr>
            <p:nvPr/>
          </p:nvSpPr>
          <p:spPr bwMode="auto">
            <a:xfrm>
              <a:off x="720" y="1632"/>
              <a:ext cx="3006" cy="288"/>
            </a:xfrm>
            <a:prstGeom prst="rect">
              <a:avLst/>
            </a:prstGeom>
            <a:noFill/>
            <a:ln w="9525">
              <a:noFill/>
              <a:miter lim="800000"/>
              <a:headEnd/>
              <a:tailEnd/>
            </a:ln>
            <a:effectLst/>
          </p:spPr>
          <p:txBody>
            <a:bodyPr wrap="none">
              <a:spAutoFit/>
            </a:bodyPr>
            <a:lstStyle/>
            <a:p>
              <a:r>
                <a:rPr lang="en-GB" sz="2400" dirty="0">
                  <a:solidFill>
                    <a:schemeClr val="accent2"/>
                  </a:solidFill>
                </a:rPr>
                <a:t>Example: use of “dates” in a program</a:t>
              </a:r>
            </a:p>
          </p:txBody>
        </p:sp>
        <p:sp>
          <p:nvSpPr>
            <p:cNvPr id="135180" name="Text Box 12"/>
            <p:cNvSpPr txBox="1">
              <a:spLocks noChangeArrowheads="1"/>
            </p:cNvSpPr>
            <p:nvPr/>
          </p:nvSpPr>
          <p:spPr bwMode="auto">
            <a:xfrm>
              <a:off x="672" y="1920"/>
              <a:ext cx="5391" cy="1028"/>
            </a:xfrm>
            <a:prstGeom prst="rect">
              <a:avLst/>
            </a:prstGeom>
            <a:noFill/>
            <a:ln w="9525">
              <a:noFill/>
              <a:miter lim="800000"/>
              <a:headEnd/>
              <a:tailEnd/>
            </a:ln>
            <a:effectLst/>
          </p:spPr>
          <p:txBody>
            <a:bodyPr>
              <a:spAutoFit/>
            </a:bodyPr>
            <a:lstStyle/>
            <a:p>
              <a:pPr marL="176213" indent="-176213">
                <a:buFontTx/>
                <a:buChar char="•"/>
                <a:tabLst>
                  <a:tab pos="577850" algn="l"/>
                </a:tabLst>
              </a:pPr>
              <a:r>
                <a:rPr lang="en-GB" sz="2000" dirty="0">
                  <a:latin typeface="Times" pitchFamily="1" charset="0"/>
                </a:rPr>
                <a:t>In </a:t>
              </a:r>
              <a:r>
                <a:rPr lang="en-GB" sz="2000" dirty="0">
                  <a:solidFill>
                    <a:schemeClr val="accent2"/>
                  </a:solidFill>
                  <a:latin typeface="Times" pitchFamily="1" charset="0"/>
                </a:rPr>
                <a:t>abstract</a:t>
              </a:r>
              <a:r>
                <a:rPr lang="en-GB" sz="2000" dirty="0">
                  <a:latin typeface="Times" pitchFamily="1" charset="0"/>
                </a:rPr>
                <a:t> form we think of dates as  “</a:t>
              </a:r>
              <a:r>
                <a:rPr lang="en-GB" sz="2000" b="1" dirty="0">
                  <a:latin typeface="Times" pitchFamily="1" charset="0"/>
                </a:rPr>
                <a:t>Day</a:t>
              </a:r>
              <a:r>
                <a:rPr lang="en-GB" sz="2000" dirty="0">
                  <a:latin typeface="Times" pitchFamily="1" charset="0"/>
                </a:rPr>
                <a:t>   </a:t>
              </a:r>
              <a:r>
                <a:rPr lang="en-GB" sz="2000" b="1" dirty="0">
                  <a:latin typeface="Times" pitchFamily="1" charset="0"/>
                </a:rPr>
                <a:t>Month</a:t>
              </a:r>
              <a:r>
                <a:rPr lang="en-GB" sz="2000" dirty="0">
                  <a:latin typeface="Times" pitchFamily="1" charset="0"/>
                </a:rPr>
                <a:t>   </a:t>
              </a:r>
              <a:r>
                <a:rPr lang="en-GB" sz="2000" b="1" dirty="0">
                  <a:latin typeface="Times" pitchFamily="1" charset="0"/>
                </a:rPr>
                <a:t>Year</a:t>
              </a:r>
              <a:r>
                <a:rPr lang="en-GB" sz="2000" dirty="0">
                  <a:latin typeface="Times" pitchFamily="1" charset="0"/>
                </a:rPr>
                <a:t>”</a:t>
              </a:r>
            </a:p>
            <a:p>
              <a:pPr marL="176213" indent="-176213">
                <a:buFontTx/>
                <a:buChar char="•"/>
                <a:tabLst>
                  <a:tab pos="577850" algn="l"/>
                </a:tabLst>
              </a:pPr>
              <a:r>
                <a:rPr lang="en-GB" sz="2000" dirty="0">
                  <a:latin typeface="Times" pitchFamily="1" charset="0"/>
                </a:rPr>
                <a:t>We identify a number of operations that make sense when </a:t>
              </a:r>
              <a:r>
                <a:rPr lang="en-GB" sz="2000" dirty="0" smtClean="0">
                  <a:latin typeface="Times" pitchFamily="1" charset="0"/>
                </a:rPr>
                <a:t>applied</a:t>
              </a:r>
            </a:p>
            <a:p>
              <a:pPr marL="176213" indent="-176213">
                <a:tabLst>
                  <a:tab pos="577850" algn="l"/>
                </a:tabLst>
              </a:pPr>
              <a:r>
                <a:rPr lang="en-GB" sz="2000" dirty="0" smtClean="0">
                  <a:latin typeface="Times" pitchFamily="1" charset="0"/>
                </a:rPr>
                <a:t>   to </a:t>
              </a:r>
              <a:r>
                <a:rPr lang="en-GB" sz="2000" dirty="0">
                  <a:latin typeface="Times" pitchFamily="1" charset="0"/>
                </a:rPr>
                <a:t>a date</a:t>
              </a:r>
              <a:br>
                <a:rPr lang="en-GB" sz="2000" dirty="0">
                  <a:latin typeface="Times" pitchFamily="1" charset="0"/>
                </a:rPr>
              </a:br>
              <a:r>
                <a:rPr lang="en-GB" sz="2000" dirty="0">
                  <a:latin typeface="Times" pitchFamily="1" charset="0"/>
                </a:rPr>
                <a:t>	- the day after a date, the day before a date, equality between two dates,…</a:t>
              </a:r>
            </a:p>
          </p:txBody>
        </p:sp>
      </p:grpSp>
      <p:grpSp>
        <p:nvGrpSpPr>
          <p:cNvPr id="3" name="Group 23"/>
          <p:cNvGrpSpPr>
            <a:grpSpLocks/>
          </p:cNvGrpSpPr>
          <p:nvPr/>
        </p:nvGrpSpPr>
        <p:grpSpPr bwMode="auto">
          <a:xfrm>
            <a:off x="1066800" y="4724400"/>
            <a:ext cx="8077200" cy="1955800"/>
            <a:chOff x="720" y="2752"/>
            <a:chExt cx="5088" cy="1232"/>
          </a:xfrm>
        </p:grpSpPr>
        <p:sp>
          <p:nvSpPr>
            <p:cNvPr id="135181" name="Rectangle 13"/>
            <p:cNvSpPr>
              <a:spLocks noChangeArrowheads="1"/>
            </p:cNvSpPr>
            <p:nvPr/>
          </p:nvSpPr>
          <p:spPr bwMode="auto">
            <a:xfrm>
              <a:off x="768" y="2752"/>
              <a:ext cx="5040" cy="250"/>
            </a:xfrm>
            <a:prstGeom prst="rect">
              <a:avLst/>
            </a:prstGeom>
            <a:noFill/>
            <a:ln w="9525">
              <a:noFill/>
              <a:miter lim="800000"/>
              <a:headEnd/>
              <a:tailEnd/>
            </a:ln>
            <a:effectLst/>
          </p:spPr>
          <p:txBody>
            <a:bodyPr>
              <a:spAutoFit/>
            </a:bodyPr>
            <a:lstStyle/>
            <a:p>
              <a:r>
                <a:rPr lang="en-GB" sz="2000" dirty="0">
                  <a:solidFill>
                    <a:schemeClr val="accent2"/>
                  </a:solidFill>
                </a:rPr>
                <a:t>How might such dates be implemented?</a:t>
              </a:r>
            </a:p>
          </p:txBody>
        </p:sp>
        <p:sp>
          <p:nvSpPr>
            <p:cNvPr id="135182" name="Text Box 14"/>
            <p:cNvSpPr txBox="1">
              <a:spLocks noChangeArrowheads="1"/>
            </p:cNvSpPr>
            <p:nvPr/>
          </p:nvSpPr>
          <p:spPr bwMode="auto">
            <a:xfrm>
              <a:off x="720" y="2944"/>
              <a:ext cx="4090" cy="442"/>
            </a:xfrm>
            <a:prstGeom prst="rect">
              <a:avLst/>
            </a:prstGeom>
            <a:noFill/>
            <a:ln w="9525">
              <a:noFill/>
              <a:miter lim="800000"/>
              <a:headEnd/>
              <a:tailEnd/>
            </a:ln>
            <a:effectLst/>
          </p:spPr>
          <p:txBody>
            <a:bodyPr wrap="none">
              <a:spAutoFit/>
            </a:bodyPr>
            <a:lstStyle/>
            <a:p>
              <a:pPr marL="347663" indent="-347663">
                <a:buFontTx/>
                <a:buAutoNum type="arabicPeriod"/>
              </a:pPr>
              <a:r>
                <a:rPr lang="en-GB" sz="2000" b="1" dirty="0">
                  <a:latin typeface="Times" pitchFamily="1" charset="0"/>
                </a:rPr>
                <a:t>Julian form</a:t>
              </a:r>
              <a:r>
                <a:rPr lang="en-GB" sz="2000" dirty="0">
                  <a:latin typeface="Times" pitchFamily="1" charset="0"/>
                </a:rPr>
                <a:t> – as the number of days since 1 January 1995</a:t>
              </a:r>
            </a:p>
            <a:p>
              <a:pPr marL="347663" indent="-347663">
                <a:buFontTx/>
                <a:buAutoNum type="arabicPeriod"/>
              </a:pPr>
              <a:r>
                <a:rPr lang="en-GB" sz="2000" b="1" dirty="0">
                  <a:latin typeface="Times" pitchFamily="1" charset="0"/>
                </a:rPr>
                <a:t>With three data fields</a:t>
              </a:r>
              <a:r>
                <a:rPr lang="en-GB" sz="2000" dirty="0">
                  <a:latin typeface="Times" pitchFamily="1" charset="0"/>
                </a:rPr>
                <a:t> – year, month, day</a:t>
              </a:r>
            </a:p>
          </p:txBody>
        </p:sp>
        <p:grpSp>
          <p:nvGrpSpPr>
            <p:cNvPr id="4" name="Group 21"/>
            <p:cNvGrpSpPr>
              <a:grpSpLocks/>
            </p:cNvGrpSpPr>
            <p:nvPr/>
          </p:nvGrpSpPr>
          <p:grpSpPr bwMode="auto">
            <a:xfrm>
              <a:off x="720" y="3429"/>
              <a:ext cx="3251" cy="555"/>
              <a:chOff x="720" y="3247"/>
              <a:chExt cx="3251" cy="555"/>
            </a:xfrm>
          </p:grpSpPr>
          <p:sp>
            <p:nvSpPr>
              <p:cNvPr id="135184" name="Text Box 16"/>
              <p:cNvSpPr txBox="1">
                <a:spLocks noChangeArrowheads="1"/>
              </p:cNvSpPr>
              <p:nvPr/>
            </p:nvSpPr>
            <p:spPr bwMode="auto">
              <a:xfrm>
                <a:off x="720" y="3386"/>
                <a:ext cx="1104" cy="250"/>
              </a:xfrm>
              <a:prstGeom prst="rect">
                <a:avLst/>
              </a:prstGeom>
              <a:noFill/>
              <a:ln w="9525">
                <a:noFill/>
                <a:miter lim="800000"/>
                <a:headEnd/>
                <a:tailEnd/>
              </a:ln>
              <a:effectLst/>
            </p:spPr>
            <p:txBody>
              <a:bodyPr>
                <a:spAutoFit/>
              </a:bodyPr>
              <a:lstStyle/>
              <a:p>
                <a:r>
                  <a:rPr lang="en-GB" sz="2000" dirty="0">
                    <a:solidFill>
                      <a:schemeClr val="accent2"/>
                    </a:solidFill>
                    <a:latin typeface="Times" pitchFamily="1" charset="0"/>
                  </a:rPr>
                  <a:t>2 January 1996</a:t>
                </a:r>
              </a:p>
            </p:txBody>
          </p:sp>
          <p:sp>
            <p:nvSpPr>
              <p:cNvPr id="135185" name="Text Box 17"/>
              <p:cNvSpPr txBox="1">
                <a:spLocks noChangeArrowheads="1"/>
              </p:cNvSpPr>
              <p:nvPr/>
            </p:nvSpPr>
            <p:spPr bwMode="auto">
              <a:xfrm>
                <a:off x="2064" y="3247"/>
                <a:ext cx="1596" cy="250"/>
              </a:xfrm>
              <a:prstGeom prst="rect">
                <a:avLst/>
              </a:prstGeom>
              <a:noFill/>
              <a:ln w="9525">
                <a:noFill/>
                <a:miter lim="800000"/>
                <a:headEnd/>
                <a:tailEnd/>
              </a:ln>
              <a:effectLst/>
            </p:spPr>
            <p:txBody>
              <a:bodyPr wrap="none">
                <a:spAutoFit/>
              </a:bodyPr>
              <a:lstStyle/>
              <a:p>
                <a:r>
                  <a:rPr lang="en-GB" sz="2000">
                    <a:latin typeface="Times" pitchFamily="1" charset="0"/>
                  </a:rPr>
                  <a:t>0366        (Julian form)</a:t>
                </a:r>
              </a:p>
            </p:txBody>
          </p:sp>
          <p:sp>
            <p:nvSpPr>
              <p:cNvPr id="135186" name="Text Box 18"/>
              <p:cNvSpPr txBox="1">
                <a:spLocks noChangeArrowheads="1"/>
              </p:cNvSpPr>
              <p:nvPr/>
            </p:nvSpPr>
            <p:spPr bwMode="auto">
              <a:xfrm>
                <a:off x="2064" y="3552"/>
                <a:ext cx="1907" cy="250"/>
              </a:xfrm>
              <a:prstGeom prst="rect">
                <a:avLst/>
              </a:prstGeom>
              <a:noFill/>
              <a:ln w="9525">
                <a:noFill/>
                <a:miter lim="800000"/>
                <a:headEnd/>
                <a:tailEnd/>
              </a:ln>
              <a:effectLst/>
            </p:spPr>
            <p:txBody>
              <a:bodyPr wrap="none">
                <a:spAutoFit/>
              </a:bodyPr>
              <a:lstStyle/>
              <a:p>
                <a:r>
                  <a:rPr lang="en-GB" sz="2000" dirty="0">
                    <a:latin typeface="Times" pitchFamily="1" charset="0"/>
                  </a:rPr>
                  <a:t>96 01 02   (Three data field)</a:t>
                </a:r>
              </a:p>
            </p:txBody>
          </p:sp>
          <p:sp>
            <p:nvSpPr>
              <p:cNvPr id="135187" name="Line 19"/>
              <p:cNvSpPr>
                <a:spLocks noChangeShapeType="1"/>
              </p:cNvSpPr>
              <p:nvPr/>
            </p:nvSpPr>
            <p:spPr bwMode="auto">
              <a:xfrm flipV="1">
                <a:off x="1632" y="3408"/>
                <a:ext cx="366" cy="144"/>
              </a:xfrm>
              <a:prstGeom prst="line">
                <a:avLst/>
              </a:prstGeom>
              <a:noFill/>
              <a:ln w="9525">
                <a:solidFill>
                  <a:schemeClr val="tx1"/>
                </a:solidFill>
                <a:round/>
                <a:headEnd/>
                <a:tailEnd type="triangle" w="med" len="med"/>
              </a:ln>
              <a:effectLst/>
            </p:spPr>
            <p:txBody>
              <a:bodyPr/>
              <a:lstStyle/>
              <a:p>
                <a:endParaRPr lang="en-US"/>
              </a:p>
            </p:txBody>
          </p:sp>
          <p:sp>
            <p:nvSpPr>
              <p:cNvPr id="135188" name="Line 20"/>
              <p:cNvSpPr>
                <a:spLocks noChangeShapeType="1"/>
              </p:cNvSpPr>
              <p:nvPr/>
            </p:nvSpPr>
            <p:spPr bwMode="auto">
              <a:xfrm>
                <a:off x="1632" y="3600"/>
                <a:ext cx="384" cy="96"/>
              </a:xfrm>
              <a:prstGeom prst="line">
                <a:avLst/>
              </a:prstGeom>
              <a:noFill/>
              <a:ln w="9525">
                <a:solidFill>
                  <a:schemeClr val="tx1"/>
                </a:solidFill>
                <a:round/>
                <a:headEnd/>
                <a:tailEnd type="triangle" w="med" len="med"/>
              </a:ln>
              <a:effectLst/>
            </p:spPr>
            <p:txBody>
              <a:bodyPr/>
              <a:lstStyle/>
              <a:p>
                <a:endParaRPr lang="en-US"/>
              </a:p>
            </p:txBody>
          </p:sp>
        </p:grpSp>
      </p:grpSp>
      <p:sp>
        <p:nvSpPr>
          <p:cNvPr id="16" name="TextBox 15"/>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13517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1" grpId="0"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228600"/>
            <a:ext cx="7772400" cy="1143000"/>
          </a:xfrm>
        </p:spPr>
        <p:txBody>
          <a:bodyPr/>
          <a:lstStyle/>
          <a:p>
            <a:r>
              <a:rPr lang="en-US" dirty="0" smtClean="0"/>
              <a:t>Arrays Vs Vectors</a:t>
            </a:r>
            <a:endParaRPr lang="en-US" dirty="0"/>
          </a:p>
        </p:txBody>
      </p:sp>
      <p:sp>
        <p:nvSpPr>
          <p:cNvPr id="3" name="Content Placeholder 2"/>
          <p:cNvSpPr>
            <a:spLocks noGrp="1"/>
          </p:cNvSpPr>
          <p:nvPr>
            <p:ph idx="1"/>
          </p:nvPr>
        </p:nvSpPr>
        <p:spPr>
          <a:xfrm>
            <a:off x="990600" y="990600"/>
            <a:ext cx="8153400" cy="5562600"/>
          </a:xfrm>
        </p:spPr>
        <p:txBody>
          <a:bodyPr/>
          <a:lstStyle/>
          <a:p>
            <a:r>
              <a:rPr lang="en-US" sz="2400" dirty="0" smtClean="0"/>
              <a:t>Because Vectors are dynamically-allocated, they offer a relatively memory-efficient way of handling lists whose size could change drastically.   E.g.: Line buffer of a text.</a:t>
            </a:r>
          </a:p>
          <a:p>
            <a:endParaRPr lang="en-US" sz="900" dirty="0" smtClean="0"/>
          </a:p>
          <a:p>
            <a:r>
              <a:rPr lang="en-US" sz="2400" dirty="0" smtClean="0"/>
              <a:t>Moreover, Vectors have some useful member functions that make coding simpler. E.g.: </a:t>
            </a:r>
            <a:r>
              <a:rPr lang="en-US" sz="2400" dirty="0" err="1" smtClean="0"/>
              <a:t>insertElementAt</a:t>
            </a:r>
            <a:endParaRPr lang="en-US" sz="2400" dirty="0" smtClean="0"/>
          </a:p>
          <a:p>
            <a:endParaRPr lang="en-US" sz="900" dirty="0" smtClean="0"/>
          </a:p>
          <a:p>
            <a:r>
              <a:rPr lang="en-US" sz="2400" dirty="0" smtClean="0"/>
              <a:t>But because the Vector class is based on an array of object references, these methods are generally no more efficient than array-based algorithms. The insert method must perform multiple "swap" operations just as an array 'insert‘ algorithm would.</a:t>
            </a:r>
          </a:p>
          <a:p>
            <a:endParaRPr lang="en-US" sz="900" dirty="0" smtClean="0"/>
          </a:p>
          <a:p>
            <a:r>
              <a:rPr lang="en-US" sz="2400" dirty="0" smtClean="0"/>
              <a:t>Thus, Vectors are easier to use than arrays for most applications, but they do not offer all the performance advantages of fully-dynamic storage.</a:t>
            </a:r>
            <a:endParaRPr lang="en-US" sz="2400" dirty="0"/>
          </a:p>
        </p:txBody>
      </p:sp>
      <p:sp>
        <p:nvSpPr>
          <p:cNvPr id="4" name="TextBox 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0"/>
            <a:ext cx="7772400" cy="381000"/>
          </a:xfrm>
        </p:spPr>
        <p:txBody>
          <a:bodyPr/>
          <a:lstStyle/>
          <a:p>
            <a:r>
              <a:rPr lang="en-US" dirty="0" smtClean="0"/>
              <a:t>E.g.</a:t>
            </a:r>
            <a:endParaRPr lang="en-US" dirty="0"/>
          </a:p>
        </p:txBody>
      </p:sp>
      <p:sp>
        <p:nvSpPr>
          <p:cNvPr id="3" name="Content Placeholder 2"/>
          <p:cNvSpPr>
            <a:spLocks noGrp="1"/>
          </p:cNvSpPr>
          <p:nvPr>
            <p:ph idx="1"/>
          </p:nvPr>
        </p:nvSpPr>
        <p:spPr>
          <a:xfrm>
            <a:off x="990600" y="457200"/>
            <a:ext cx="8153400" cy="6096000"/>
          </a:xfrm>
        </p:spPr>
        <p:txBody>
          <a:bodyPr/>
          <a:lstStyle/>
          <a:p>
            <a:pPr>
              <a:buNone/>
            </a:pPr>
            <a:r>
              <a:rPr lang="en-US" sz="1800" i="1" dirty="0" smtClean="0"/>
              <a:t>// constructing vectors</a:t>
            </a:r>
            <a:r>
              <a:rPr lang="en-US" sz="1800" dirty="0" smtClean="0"/>
              <a:t> </a:t>
            </a:r>
          </a:p>
          <a:p>
            <a:pPr>
              <a:buNone/>
            </a:pPr>
            <a:r>
              <a:rPr lang="en-US" sz="1800" i="1" dirty="0" smtClean="0"/>
              <a:t>#include &lt;</a:t>
            </a:r>
            <a:r>
              <a:rPr lang="en-US" sz="1800" i="1" dirty="0" err="1" smtClean="0"/>
              <a:t>iostream</a:t>
            </a:r>
            <a:r>
              <a:rPr lang="en-US" sz="1800" i="1" dirty="0" smtClean="0"/>
              <a:t>&gt;</a:t>
            </a:r>
            <a:r>
              <a:rPr lang="en-US" sz="1800" dirty="0" smtClean="0"/>
              <a:t> </a:t>
            </a:r>
          </a:p>
          <a:p>
            <a:pPr>
              <a:buNone/>
            </a:pPr>
            <a:r>
              <a:rPr lang="en-US" sz="1800" i="1" dirty="0" smtClean="0"/>
              <a:t>#include &lt;vector&gt;</a:t>
            </a:r>
            <a:r>
              <a:rPr lang="en-US" sz="1800" dirty="0" smtClean="0"/>
              <a:t> </a:t>
            </a:r>
          </a:p>
          <a:p>
            <a:pPr>
              <a:buNone/>
            </a:pPr>
            <a:r>
              <a:rPr lang="en-US" sz="1800" i="1" dirty="0" err="1" smtClean="0"/>
              <a:t>int</a:t>
            </a:r>
            <a:r>
              <a:rPr lang="en-US" sz="1800" dirty="0" smtClean="0"/>
              <a:t> main () </a:t>
            </a:r>
          </a:p>
          <a:p>
            <a:pPr>
              <a:buNone/>
            </a:pPr>
            <a:r>
              <a:rPr lang="en-US" sz="1800" dirty="0" smtClean="0"/>
              <a:t>{ </a:t>
            </a:r>
          </a:p>
          <a:p>
            <a:pPr>
              <a:buNone/>
            </a:pPr>
            <a:r>
              <a:rPr lang="en-US" sz="1800" i="1" dirty="0" smtClean="0"/>
              <a:t>      unsigned</a:t>
            </a:r>
            <a:r>
              <a:rPr lang="en-US" sz="1800" dirty="0" smtClean="0"/>
              <a:t> </a:t>
            </a:r>
            <a:r>
              <a:rPr lang="en-US" sz="1800" i="1" dirty="0" err="1" smtClean="0"/>
              <a:t>int</a:t>
            </a:r>
            <a:r>
              <a:rPr lang="en-US" sz="1800" dirty="0" smtClean="0"/>
              <a:t> </a:t>
            </a:r>
            <a:r>
              <a:rPr lang="en-US" sz="1800" dirty="0" err="1" smtClean="0"/>
              <a:t>i</a:t>
            </a:r>
            <a:r>
              <a:rPr lang="en-US" sz="1800" dirty="0" smtClean="0"/>
              <a:t>;  </a:t>
            </a:r>
            <a:r>
              <a:rPr lang="en-US" sz="1800" i="1" dirty="0" smtClean="0">
                <a:solidFill>
                  <a:srgbClr val="00B050"/>
                </a:solidFill>
              </a:rPr>
              <a:t>// constructors used in the same order as described above:</a:t>
            </a:r>
            <a:r>
              <a:rPr lang="en-US" sz="1800" dirty="0" smtClean="0">
                <a:solidFill>
                  <a:srgbClr val="00B050"/>
                </a:solidFill>
              </a:rPr>
              <a:t> </a:t>
            </a:r>
            <a:r>
              <a:rPr lang="en-US" sz="1800" dirty="0" smtClean="0"/>
              <a:t>vector&lt;</a:t>
            </a:r>
            <a:r>
              <a:rPr lang="en-US" sz="1800" i="1" dirty="0" err="1" smtClean="0"/>
              <a:t>int</a:t>
            </a:r>
            <a:r>
              <a:rPr lang="en-US" sz="1800" dirty="0" smtClean="0"/>
              <a:t>&gt; first</a:t>
            </a:r>
            <a:r>
              <a:rPr lang="en-US" sz="1800" dirty="0" smtClean="0">
                <a:solidFill>
                  <a:srgbClr val="00B050"/>
                </a:solidFill>
              </a:rPr>
              <a:t>;       </a:t>
            </a:r>
            <a:r>
              <a:rPr lang="en-US" sz="1800" i="1" dirty="0" smtClean="0">
                <a:solidFill>
                  <a:srgbClr val="00B050"/>
                </a:solidFill>
              </a:rPr>
              <a:t>// empty vector of </a:t>
            </a:r>
            <a:r>
              <a:rPr lang="en-US" sz="1800" i="1" dirty="0" err="1" smtClean="0">
                <a:solidFill>
                  <a:srgbClr val="00B050"/>
                </a:solidFill>
              </a:rPr>
              <a:t>ints</a:t>
            </a:r>
            <a:r>
              <a:rPr lang="en-US" sz="1800" dirty="0" smtClean="0">
                <a:solidFill>
                  <a:srgbClr val="00B050"/>
                </a:solidFill>
              </a:rPr>
              <a:t> </a:t>
            </a:r>
          </a:p>
          <a:p>
            <a:pPr>
              <a:buNone/>
            </a:pPr>
            <a:r>
              <a:rPr lang="en-US" sz="1800" dirty="0" smtClean="0"/>
              <a:t>      vector&lt;</a:t>
            </a:r>
            <a:r>
              <a:rPr lang="en-US" sz="1800" i="1" dirty="0" err="1" smtClean="0"/>
              <a:t>int</a:t>
            </a:r>
            <a:r>
              <a:rPr lang="en-US" sz="1800" dirty="0" smtClean="0"/>
              <a:t>&gt; second (4,100);     </a:t>
            </a:r>
            <a:r>
              <a:rPr lang="en-US" sz="1800" i="1" dirty="0" smtClean="0">
                <a:solidFill>
                  <a:srgbClr val="00B050"/>
                </a:solidFill>
              </a:rPr>
              <a:t>// four </a:t>
            </a:r>
            <a:r>
              <a:rPr lang="en-US" sz="1800" i="1" dirty="0" err="1" smtClean="0">
                <a:solidFill>
                  <a:srgbClr val="00B050"/>
                </a:solidFill>
              </a:rPr>
              <a:t>ints</a:t>
            </a:r>
            <a:r>
              <a:rPr lang="en-US" sz="1800" i="1" dirty="0" smtClean="0">
                <a:solidFill>
                  <a:srgbClr val="00B050"/>
                </a:solidFill>
              </a:rPr>
              <a:t> with value 100</a:t>
            </a:r>
            <a:r>
              <a:rPr lang="en-US" sz="1800" dirty="0" smtClean="0">
                <a:solidFill>
                  <a:srgbClr val="00B050"/>
                </a:solidFill>
              </a:rPr>
              <a:t> </a:t>
            </a:r>
          </a:p>
          <a:p>
            <a:pPr>
              <a:buNone/>
            </a:pPr>
            <a:r>
              <a:rPr lang="en-US" sz="1800" dirty="0" smtClean="0"/>
              <a:t>      vector&lt;</a:t>
            </a:r>
            <a:r>
              <a:rPr lang="en-US" sz="1800" i="1" dirty="0" err="1" smtClean="0"/>
              <a:t>int</a:t>
            </a:r>
            <a:r>
              <a:rPr lang="en-US" sz="1800" dirty="0" smtClean="0"/>
              <a:t>&gt; third (</a:t>
            </a:r>
            <a:r>
              <a:rPr lang="en-US" sz="1800" dirty="0" err="1" smtClean="0"/>
              <a:t>second.begin</a:t>
            </a:r>
            <a:r>
              <a:rPr lang="en-US" sz="1800" dirty="0" smtClean="0"/>
              <a:t>(),</a:t>
            </a:r>
            <a:r>
              <a:rPr lang="en-US" sz="1800" dirty="0" err="1" smtClean="0"/>
              <a:t>second.end</a:t>
            </a:r>
            <a:r>
              <a:rPr lang="en-US" sz="1800" dirty="0" smtClean="0"/>
              <a:t>()); </a:t>
            </a:r>
            <a:r>
              <a:rPr lang="en-US" sz="1800" i="1" dirty="0" smtClean="0">
                <a:solidFill>
                  <a:srgbClr val="00B050"/>
                </a:solidFill>
              </a:rPr>
              <a:t>// iterating through second</a:t>
            </a:r>
            <a:r>
              <a:rPr lang="en-US" sz="1800" dirty="0" smtClean="0">
                <a:solidFill>
                  <a:srgbClr val="00B050"/>
                </a:solidFill>
              </a:rPr>
              <a:t> </a:t>
            </a:r>
            <a:r>
              <a:rPr lang="en-US" sz="1800" dirty="0" smtClean="0"/>
              <a:t>vector&lt;</a:t>
            </a:r>
            <a:r>
              <a:rPr lang="en-US" sz="1800" i="1" dirty="0" err="1" smtClean="0"/>
              <a:t>int</a:t>
            </a:r>
            <a:r>
              <a:rPr lang="en-US" sz="1800" dirty="0" smtClean="0"/>
              <a:t>&gt; fourth (third);    </a:t>
            </a:r>
            <a:r>
              <a:rPr lang="en-US" sz="1800" i="1" dirty="0" smtClean="0">
                <a:solidFill>
                  <a:srgbClr val="00B050"/>
                </a:solidFill>
              </a:rPr>
              <a:t>// a copy of third</a:t>
            </a:r>
            <a:r>
              <a:rPr lang="en-US" sz="1800" dirty="0" smtClean="0">
                <a:solidFill>
                  <a:srgbClr val="00B050"/>
                </a:solidFill>
              </a:rPr>
              <a:t> 				</a:t>
            </a:r>
            <a:r>
              <a:rPr lang="en-US" sz="1800" i="1" dirty="0" smtClean="0">
                <a:solidFill>
                  <a:srgbClr val="00B050"/>
                </a:solidFill>
              </a:rPr>
              <a:t>// the </a:t>
            </a:r>
            <a:r>
              <a:rPr lang="en-US" sz="1800" i="1" dirty="0" err="1" smtClean="0">
                <a:solidFill>
                  <a:srgbClr val="00B050"/>
                </a:solidFill>
              </a:rPr>
              <a:t>iterator</a:t>
            </a:r>
            <a:r>
              <a:rPr lang="en-US" sz="1800" i="1" dirty="0" smtClean="0">
                <a:solidFill>
                  <a:srgbClr val="00B050"/>
                </a:solidFill>
              </a:rPr>
              <a:t> constructor can also be used to construct from arrays:</a:t>
            </a:r>
            <a:r>
              <a:rPr lang="en-US" sz="1800" dirty="0" smtClean="0">
                <a:solidFill>
                  <a:srgbClr val="00B050"/>
                </a:solidFill>
              </a:rPr>
              <a:t> </a:t>
            </a:r>
          </a:p>
          <a:p>
            <a:pPr>
              <a:buNone/>
            </a:pPr>
            <a:endParaRPr lang="en-US" sz="1800" i="1" dirty="0" smtClean="0"/>
          </a:p>
          <a:p>
            <a:pPr>
              <a:buNone/>
            </a:pPr>
            <a:r>
              <a:rPr lang="en-US" sz="1800" i="1" dirty="0" smtClean="0"/>
              <a:t>      </a:t>
            </a:r>
            <a:r>
              <a:rPr lang="en-US" sz="1800" i="1" dirty="0" err="1" smtClean="0"/>
              <a:t>int</a:t>
            </a:r>
            <a:r>
              <a:rPr lang="en-US" sz="1800" dirty="0" smtClean="0"/>
              <a:t> </a:t>
            </a:r>
            <a:r>
              <a:rPr lang="en-US" sz="1800" dirty="0" err="1" smtClean="0"/>
              <a:t>myints</a:t>
            </a:r>
            <a:r>
              <a:rPr lang="en-US" sz="1800" dirty="0" smtClean="0"/>
              <a:t>[] = {16,2,77,29}; </a:t>
            </a:r>
          </a:p>
          <a:p>
            <a:pPr>
              <a:buNone/>
            </a:pPr>
            <a:r>
              <a:rPr lang="en-US" sz="1800" dirty="0" smtClean="0"/>
              <a:t>      vector&lt;</a:t>
            </a:r>
            <a:r>
              <a:rPr lang="en-US" sz="1800" i="1" dirty="0" err="1" smtClean="0"/>
              <a:t>int</a:t>
            </a:r>
            <a:r>
              <a:rPr lang="en-US" sz="1800" dirty="0" smtClean="0"/>
              <a:t>&gt; fifth (</a:t>
            </a:r>
            <a:r>
              <a:rPr lang="en-US" sz="1800" dirty="0" err="1" smtClean="0"/>
              <a:t>myints</a:t>
            </a:r>
            <a:r>
              <a:rPr lang="en-US" sz="1800" dirty="0" smtClean="0"/>
              <a:t>, </a:t>
            </a:r>
            <a:r>
              <a:rPr lang="en-US" sz="1800" dirty="0" err="1" smtClean="0"/>
              <a:t>myints</a:t>
            </a:r>
            <a:r>
              <a:rPr lang="en-US" sz="1800" dirty="0" smtClean="0"/>
              <a:t> + </a:t>
            </a:r>
            <a:r>
              <a:rPr lang="en-US" sz="1800" i="1" dirty="0" err="1" smtClean="0"/>
              <a:t>sizeof</a:t>
            </a:r>
            <a:r>
              <a:rPr lang="en-US" sz="1800" dirty="0" smtClean="0"/>
              <a:t>(</a:t>
            </a:r>
            <a:r>
              <a:rPr lang="en-US" sz="1800" dirty="0" err="1" smtClean="0"/>
              <a:t>myints</a:t>
            </a:r>
            <a:r>
              <a:rPr lang="en-US" sz="1800" dirty="0" smtClean="0"/>
              <a:t>) / </a:t>
            </a:r>
            <a:r>
              <a:rPr lang="en-US" sz="1800" i="1" dirty="0" err="1" smtClean="0"/>
              <a:t>sizeof</a:t>
            </a:r>
            <a:r>
              <a:rPr lang="en-US" sz="1800" dirty="0" smtClean="0"/>
              <a:t>(</a:t>
            </a:r>
            <a:r>
              <a:rPr lang="en-US" sz="1800" i="1" dirty="0" err="1" smtClean="0"/>
              <a:t>int</a:t>
            </a:r>
            <a:r>
              <a:rPr lang="en-US" sz="1800" dirty="0" smtClean="0"/>
              <a:t>) ); </a:t>
            </a:r>
          </a:p>
          <a:p>
            <a:pPr>
              <a:buNone/>
            </a:pPr>
            <a:r>
              <a:rPr lang="en-US" sz="1800" dirty="0" smtClean="0"/>
              <a:t>      </a:t>
            </a:r>
            <a:r>
              <a:rPr lang="en-US" sz="1800" dirty="0" err="1" smtClean="0"/>
              <a:t>cout</a:t>
            </a:r>
            <a:r>
              <a:rPr lang="en-US" sz="1800" dirty="0" smtClean="0"/>
              <a:t> &lt;&lt; "The contents of fifth are:"; </a:t>
            </a:r>
          </a:p>
          <a:p>
            <a:pPr>
              <a:buNone/>
            </a:pPr>
            <a:r>
              <a:rPr lang="en-US" sz="1800" i="1" dirty="0" smtClean="0"/>
              <a:t>      for</a:t>
            </a:r>
            <a:r>
              <a:rPr lang="en-US" sz="1800" dirty="0" smtClean="0"/>
              <a:t> (</a:t>
            </a:r>
            <a:r>
              <a:rPr lang="en-US" sz="1800" dirty="0" err="1" smtClean="0"/>
              <a:t>i</a:t>
            </a:r>
            <a:r>
              <a:rPr lang="en-US" sz="1800" dirty="0" smtClean="0"/>
              <a:t>=0; </a:t>
            </a:r>
            <a:r>
              <a:rPr lang="en-US" sz="1800" dirty="0" err="1" smtClean="0"/>
              <a:t>i</a:t>
            </a:r>
            <a:r>
              <a:rPr lang="en-US" sz="1800" dirty="0" smtClean="0"/>
              <a:t> &lt; </a:t>
            </a:r>
            <a:r>
              <a:rPr lang="en-US" sz="1800" dirty="0" err="1" smtClean="0"/>
              <a:t>fifth.size</a:t>
            </a:r>
            <a:r>
              <a:rPr lang="en-US" sz="1800" dirty="0" smtClean="0"/>
              <a:t>(); </a:t>
            </a:r>
            <a:r>
              <a:rPr lang="en-US" sz="1800" dirty="0" err="1" smtClean="0"/>
              <a:t>i</a:t>
            </a:r>
            <a:r>
              <a:rPr lang="en-US" sz="1800" dirty="0" smtClean="0"/>
              <a:t>++) </a:t>
            </a:r>
          </a:p>
          <a:p>
            <a:pPr>
              <a:buNone/>
            </a:pPr>
            <a:r>
              <a:rPr lang="en-US" sz="1800" dirty="0" smtClean="0"/>
              <a:t>                   </a:t>
            </a:r>
            <a:r>
              <a:rPr lang="en-US" sz="1800" dirty="0" err="1" smtClean="0"/>
              <a:t>cout</a:t>
            </a:r>
            <a:r>
              <a:rPr lang="en-US" sz="1800" dirty="0" smtClean="0"/>
              <a:t> &lt;&lt; " " &lt;&lt; fifth[</a:t>
            </a:r>
            <a:r>
              <a:rPr lang="en-US" sz="1800" dirty="0" err="1" smtClean="0"/>
              <a:t>i</a:t>
            </a:r>
            <a:r>
              <a:rPr lang="en-US" sz="1800" dirty="0" smtClean="0"/>
              <a:t>];                </a:t>
            </a:r>
            <a:r>
              <a:rPr lang="en-US" sz="1800" i="1" dirty="0" smtClean="0">
                <a:solidFill>
                  <a:srgbClr val="FF0000"/>
                </a:solidFill>
              </a:rPr>
              <a:t>Output</a:t>
            </a:r>
          </a:p>
          <a:p>
            <a:pPr>
              <a:buNone/>
            </a:pPr>
            <a:r>
              <a:rPr lang="en-US" sz="1800" dirty="0" smtClean="0"/>
              <a:t>	 </a:t>
            </a:r>
            <a:r>
              <a:rPr lang="en-US" sz="1800" dirty="0" err="1" smtClean="0"/>
              <a:t>cout</a:t>
            </a:r>
            <a:r>
              <a:rPr lang="en-US" sz="1800" dirty="0" smtClean="0"/>
              <a:t> &lt;&lt; </a:t>
            </a:r>
            <a:r>
              <a:rPr lang="en-US" sz="1800" dirty="0" err="1" smtClean="0"/>
              <a:t>endl</a:t>
            </a:r>
            <a:r>
              <a:rPr lang="en-US" sz="1800" dirty="0" smtClean="0"/>
              <a:t>; 			       </a:t>
            </a:r>
            <a:r>
              <a:rPr lang="en-US" sz="1800" b="1" dirty="0" smtClean="0"/>
              <a:t>The contents of fifth are: 16 2 77 29 </a:t>
            </a:r>
          </a:p>
          <a:p>
            <a:pPr>
              <a:buNone/>
            </a:pPr>
            <a:r>
              <a:rPr lang="en-US" sz="1800" dirty="0" smtClean="0"/>
              <a:t>        </a:t>
            </a:r>
            <a:r>
              <a:rPr lang="en-US" sz="1800" i="1" dirty="0" smtClean="0"/>
              <a:t>return</a:t>
            </a:r>
            <a:r>
              <a:rPr lang="en-US" sz="1800" dirty="0" smtClean="0"/>
              <a:t> 0;  </a:t>
            </a:r>
          </a:p>
          <a:p>
            <a:pPr>
              <a:buNone/>
            </a:pPr>
            <a:r>
              <a:rPr lang="en-US" sz="1800" dirty="0" smtClean="0"/>
              <a:t>}</a:t>
            </a:r>
            <a:endParaRPr lang="en-US" sz="1800" dirty="0"/>
          </a:p>
        </p:txBody>
      </p:sp>
      <p:sp>
        <p:nvSpPr>
          <p:cNvPr id="4" name="TextBox 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0"/>
            <a:ext cx="7772400" cy="533400"/>
          </a:xfrm>
        </p:spPr>
        <p:txBody>
          <a:bodyPr/>
          <a:lstStyle/>
          <a:p>
            <a:r>
              <a:rPr lang="en-US" dirty="0" smtClean="0"/>
              <a:t>E.g.</a:t>
            </a:r>
            <a:endParaRPr lang="en-US" dirty="0"/>
          </a:p>
        </p:txBody>
      </p:sp>
      <p:sp>
        <p:nvSpPr>
          <p:cNvPr id="3" name="Content Placeholder 2"/>
          <p:cNvSpPr>
            <a:spLocks noGrp="1"/>
          </p:cNvSpPr>
          <p:nvPr>
            <p:ph idx="1"/>
          </p:nvPr>
        </p:nvSpPr>
        <p:spPr>
          <a:xfrm>
            <a:off x="1828800" y="0"/>
            <a:ext cx="7772400" cy="6858000"/>
          </a:xfrm>
        </p:spPr>
        <p:txBody>
          <a:bodyPr/>
          <a:lstStyle/>
          <a:p>
            <a:pPr>
              <a:buNone/>
            </a:pPr>
            <a:r>
              <a:rPr lang="en-US" sz="1300" dirty="0" smtClean="0"/>
              <a:t>#include &lt;</a:t>
            </a:r>
            <a:r>
              <a:rPr lang="en-US" sz="1300" dirty="0" err="1" smtClean="0"/>
              <a:t>iostream</a:t>
            </a:r>
            <a:r>
              <a:rPr lang="en-US" sz="1300" dirty="0" smtClean="0"/>
              <a:t>&gt;</a:t>
            </a:r>
          </a:p>
          <a:p>
            <a:pPr>
              <a:buNone/>
            </a:pPr>
            <a:r>
              <a:rPr lang="en-US" sz="1300" dirty="0" smtClean="0"/>
              <a:t>#include &lt;vector&gt;</a:t>
            </a:r>
          </a:p>
          <a:p>
            <a:pPr>
              <a:buNone/>
            </a:pPr>
            <a:endParaRPr lang="en-US" sz="1300" dirty="0" smtClean="0"/>
          </a:p>
          <a:p>
            <a:pPr>
              <a:buNone/>
            </a:pPr>
            <a:r>
              <a:rPr lang="en-US" sz="1300" dirty="0" err="1" smtClean="0"/>
              <a:t>int</a:t>
            </a:r>
            <a:r>
              <a:rPr lang="en-US" sz="1300" dirty="0" smtClean="0"/>
              <a:t> main(</a:t>
            </a:r>
            <a:r>
              <a:rPr lang="en-US" sz="1300" dirty="0" err="1" smtClean="0"/>
              <a:t>int</a:t>
            </a:r>
            <a:r>
              <a:rPr lang="en-US" sz="1300" dirty="0" smtClean="0"/>
              <a:t> </a:t>
            </a:r>
            <a:r>
              <a:rPr lang="en-US" sz="1300" dirty="0" err="1" smtClean="0"/>
              <a:t>argc</a:t>
            </a:r>
            <a:r>
              <a:rPr lang="en-US" sz="1300" dirty="0" smtClean="0"/>
              <a:t>, char** </a:t>
            </a:r>
            <a:r>
              <a:rPr lang="en-US" sz="1300" dirty="0" err="1" smtClean="0"/>
              <a:t>argv</a:t>
            </a:r>
            <a:r>
              <a:rPr lang="en-US" sz="1300" dirty="0" smtClean="0"/>
              <a:t>) {</a:t>
            </a:r>
          </a:p>
          <a:p>
            <a:pPr>
              <a:buNone/>
            </a:pPr>
            <a:r>
              <a:rPr lang="en-US" sz="1300" dirty="0" smtClean="0"/>
              <a:t>     </a:t>
            </a:r>
          </a:p>
          <a:p>
            <a:pPr>
              <a:buNone/>
            </a:pPr>
            <a:r>
              <a:rPr lang="en-US" sz="1300" dirty="0" smtClean="0"/>
              <a:t>  /*  Initialize vector of 10 copies of the integer 5 */</a:t>
            </a:r>
          </a:p>
          <a:p>
            <a:pPr>
              <a:buNone/>
            </a:pPr>
            <a:r>
              <a:rPr lang="en-US" sz="1300" dirty="0" smtClean="0"/>
              <a:t>    vector&lt;</a:t>
            </a:r>
            <a:r>
              <a:rPr lang="en-US" sz="1300" dirty="0" err="1" smtClean="0"/>
              <a:t>int</a:t>
            </a:r>
            <a:r>
              <a:rPr lang="en-US" sz="1300" dirty="0" smtClean="0"/>
              <a:t>&gt; </a:t>
            </a:r>
            <a:r>
              <a:rPr lang="en-US" sz="1300" dirty="0" err="1" smtClean="0"/>
              <a:t>vectorOne</a:t>
            </a:r>
            <a:r>
              <a:rPr lang="en-US" sz="1300" dirty="0" smtClean="0"/>
              <a:t>(10,5);</a:t>
            </a:r>
          </a:p>
          <a:p>
            <a:pPr>
              <a:buNone/>
            </a:pPr>
            <a:r>
              <a:rPr lang="en-US" sz="1300" dirty="0" smtClean="0"/>
              <a:t>     </a:t>
            </a:r>
          </a:p>
          <a:p>
            <a:pPr>
              <a:buNone/>
            </a:pPr>
            <a:r>
              <a:rPr lang="en-US" sz="1300" dirty="0" smtClean="0"/>
              <a:t>    /*  Display size of vector */</a:t>
            </a:r>
          </a:p>
          <a:p>
            <a:pPr>
              <a:buNone/>
            </a:pPr>
            <a:r>
              <a:rPr lang="en-US" sz="1300" dirty="0" smtClean="0"/>
              <a:t>    </a:t>
            </a:r>
            <a:r>
              <a:rPr lang="en-US" sz="1300" dirty="0" err="1" smtClean="0"/>
              <a:t>cout</a:t>
            </a:r>
            <a:r>
              <a:rPr lang="en-US" sz="1300" dirty="0" smtClean="0"/>
              <a:t> &lt;&lt; "Size of vector is " &lt;&lt; </a:t>
            </a:r>
            <a:r>
              <a:rPr lang="en-US" sz="1300" dirty="0" err="1" smtClean="0"/>
              <a:t>vectorOne.size</a:t>
            </a:r>
            <a:r>
              <a:rPr lang="en-US" sz="1300" dirty="0" smtClean="0"/>
              <a:t>() &lt;&lt; " elements." &lt;&lt; </a:t>
            </a:r>
            <a:r>
              <a:rPr lang="en-US" sz="1300" dirty="0" err="1" smtClean="0"/>
              <a:t>endl</a:t>
            </a:r>
            <a:r>
              <a:rPr lang="en-US" sz="1300" dirty="0" smtClean="0"/>
              <a:t>;</a:t>
            </a:r>
          </a:p>
          <a:p>
            <a:pPr>
              <a:buNone/>
            </a:pPr>
            <a:r>
              <a:rPr lang="en-US" sz="1300" dirty="0" smtClean="0"/>
              <a:t>     </a:t>
            </a:r>
          </a:p>
          <a:p>
            <a:pPr>
              <a:buNone/>
            </a:pPr>
            <a:r>
              <a:rPr lang="en-US" sz="1300" dirty="0" smtClean="0"/>
              <a:t>    /*  run through the vector and display each element, using size() to determine index boundary */</a:t>
            </a:r>
          </a:p>
          <a:p>
            <a:pPr>
              <a:buNone/>
            </a:pPr>
            <a:r>
              <a:rPr lang="en-US" sz="1300" dirty="0" smtClean="0"/>
              <a:t>   for (long index=0; index&lt;(long)</a:t>
            </a:r>
            <a:r>
              <a:rPr lang="en-US" sz="1300" dirty="0" err="1" smtClean="0"/>
              <a:t>vectorOne.size</a:t>
            </a:r>
            <a:r>
              <a:rPr lang="en-US" sz="1300" dirty="0" smtClean="0"/>
              <a:t>(); ++index) {</a:t>
            </a:r>
          </a:p>
          <a:p>
            <a:pPr>
              <a:buNone/>
            </a:pPr>
            <a:r>
              <a:rPr lang="en-US" sz="1300" dirty="0" smtClean="0"/>
              <a:t>       </a:t>
            </a:r>
            <a:r>
              <a:rPr lang="en-US" sz="1300" dirty="0" err="1" smtClean="0"/>
              <a:t>cout</a:t>
            </a:r>
            <a:r>
              <a:rPr lang="en-US" sz="1300" dirty="0" smtClean="0"/>
              <a:t> &lt;&lt; "Element " &lt;&lt; index &lt;&lt; ": " &lt;&lt; </a:t>
            </a:r>
            <a:r>
              <a:rPr lang="en-US" sz="1300" dirty="0" err="1" smtClean="0"/>
              <a:t>vectorOne.at</a:t>
            </a:r>
            <a:r>
              <a:rPr lang="en-US" sz="1300" dirty="0" smtClean="0"/>
              <a:t>(index) &lt;&lt; </a:t>
            </a:r>
            <a:r>
              <a:rPr lang="en-US" sz="1300" dirty="0" err="1" smtClean="0"/>
              <a:t>endl</a:t>
            </a:r>
            <a:r>
              <a:rPr lang="en-US" sz="1300" dirty="0" smtClean="0"/>
              <a:t>;</a:t>
            </a:r>
          </a:p>
          <a:p>
            <a:pPr>
              <a:buNone/>
            </a:pPr>
            <a:r>
              <a:rPr lang="en-US" sz="1300" dirty="0" smtClean="0"/>
              <a:t>    }</a:t>
            </a:r>
          </a:p>
          <a:p>
            <a:pPr>
              <a:buNone/>
            </a:pPr>
            <a:r>
              <a:rPr lang="en-US" sz="1300" dirty="0" smtClean="0"/>
              <a:t>    </a:t>
            </a:r>
          </a:p>
          <a:p>
            <a:pPr>
              <a:buNone/>
            </a:pPr>
            <a:r>
              <a:rPr lang="en-US" sz="1300" dirty="0" smtClean="0"/>
              <a:t>    /*  Change size of vector - element removal */</a:t>
            </a:r>
          </a:p>
          <a:p>
            <a:pPr>
              <a:buNone/>
            </a:pPr>
            <a:r>
              <a:rPr lang="en-US" sz="1300" dirty="0" smtClean="0"/>
              <a:t>    </a:t>
            </a:r>
            <a:r>
              <a:rPr lang="en-US" sz="1300" dirty="0" err="1" smtClean="0"/>
              <a:t>vectorOne.resize</a:t>
            </a:r>
            <a:r>
              <a:rPr lang="en-US" sz="1300" dirty="0" smtClean="0"/>
              <a:t>(7);</a:t>
            </a:r>
          </a:p>
          <a:p>
            <a:pPr>
              <a:buNone/>
            </a:pPr>
            <a:r>
              <a:rPr lang="en-US" sz="1300" dirty="0" smtClean="0"/>
              <a:t>     </a:t>
            </a:r>
          </a:p>
          <a:p>
            <a:pPr>
              <a:buNone/>
            </a:pPr>
            <a:r>
              <a:rPr lang="en-US" sz="1300" dirty="0" smtClean="0"/>
              <a:t>    /*  Display size of vector */</a:t>
            </a:r>
          </a:p>
          <a:p>
            <a:pPr>
              <a:buNone/>
            </a:pPr>
            <a:r>
              <a:rPr lang="en-US" sz="1300" dirty="0" smtClean="0"/>
              <a:t>    </a:t>
            </a:r>
            <a:r>
              <a:rPr lang="en-US" sz="1300" dirty="0" err="1" smtClean="0"/>
              <a:t>cout</a:t>
            </a:r>
            <a:r>
              <a:rPr lang="en-US" sz="1300" dirty="0" smtClean="0"/>
              <a:t> &lt;&lt; "Size of vector is " &lt;&lt; </a:t>
            </a:r>
            <a:r>
              <a:rPr lang="en-US" sz="1300" dirty="0" err="1" smtClean="0"/>
              <a:t>vectorOne.size</a:t>
            </a:r>
            <a:r>
              <a:rPr lang="en-US" sz="1300" dirty="0" smtClean="0"/>
              <a:t>() &lt;&lt; " elements." &lt;&lt; </a:t>
            </a:r>
            <a:r>
              <a:rPr lang="en-US" sz="1300" dirty="0" err="1" smtClean="0"/>
              <a:t>endl</a:t>
            </a:r>
            <a:r>
              <a:rPr lang="en-US" sz="1300" dirty="0" smtClean="0"/>
              <a:t>;</a:t>
            </a:r>
          </a:p>
          <a:p>
            <a:pPr>
              <a:buNone/>
            </a:pPr>
            <a:r>
              <a:rPr lang="en-US" sz="1300" dirty="0" smtClean="0"/>
              <a:t>     </a:t>
            </a:r>
          </a:p>
          <a:p>
            <a:pPr>
              <a:buNone/>
            </a:pPr>
            <a:r>
              <a:rPr lang="en-US" sz="1300" dirty="0" smtClean="0"/>
              <a:t>    /*  run through the vector and display each element, using size() to determine index boundary */</a:t>
            </a:r>
          </a:p>
          <a:p>
            <a:pPr>
              <a:buNone/>
            </a:pPr>
            <a:r>
              <a:rPr lang="en-US" sz="1300" dirty="0" smtClean="0"/>
              <a:t>    for (long index=0; index&lt;(long)</a:t>
            </a:r>
            <a:r>
              <a:rPr lang="en-US" sz="1300" dirty="0" err="1" smtClean="0"/>
              <a:t>vectorOne.size</a:t>
            </a:r>
            <a:r>
              <a:rPr lang="en-US" sz="1300" dirty="0" smtClean="0"/>
              <a:t>(); ++index) {</a:t>
            </a:r>
          </a:p>
          <a:p>
            <a:pPr>
              <a:buNone/>
            </a:pPr>
            <a:r>
              <a:rPr lang="en-US" sz="1300" dirty="0" smtClean="0"/>
              <a:t>        </a:t>
            </a:r>
            <a:r>
              <a:rPr lang="en-US" sz="1300" dirty="0" err="1" smtClean="0"/>
              <a:t>cout</a:t>
            </a:r>
            <a:r>
              <a:rPr lang="en-US" sz="1300" dirty="0" smtClean="0"/>
              <a:t> &lt;&lt; "Element " &lt;&lt; index &lt;&lt; ": " &lt;&lt; </a:t>
            </a:r>
            <a:r>
              <a:rPr lang="en-US" sz="1300" dirty="0" err="1" smtClean="0"/>
              <a:t>vectorOne.at</a:t>
            </a:r>
            <a:r>
              <a:rPr lang="en-US" sz="1300" dirty="0" smtClean="0"/>
              <a:t>(index) &lt;&lt; </a:t>
            </a:r>
            <a:r>
              <a:rPr lang="en-US" sz="1300" dirty="0" err="1" smtClean="0"/>
              <a:t>endl</a:t>
            </a:r>
            <a:r>
              <a:rPr lang="en-US" sz="1300" dirty="0" smtClean="0"/>
              <a:t>;</a:t>
            </a:r>
          </a:p>
          <a:p>
            <a:pPr>
              <a:buNone/>
            </a:pPr>
            <a:r>
              <a:rPr lang="en-US" sz="1300" dirty="0" smtClean="0"/>
              <a:t>    }</a:t>
            </a:r>
          </a:p>
          <a:p>
            <a:pPr>
              <a:buNone/>
            </a:pPr>
            <a:r>
              <a:rPr lang="en-US" sz="1300" dirty="0" smtClean="0"/>
              <a:t>   </a:t>
            </a:r>
          </a:p>
          <a:p>
            <a:pPr>
              <a:buNone/>
            </a:pPr>
            <a:r>
              <a:rPr lang="en-US" sz="1300" dirty="0" smtClean="0"/>
              <a:t>   return EXIT_SUCCESS;</a:t>
            </a:r>
          </a:p>
          <a:p>
            <a:pPr>
              <a:buNone/>
            </a:pPr>
            <a:r>
              <a:rPr lang="en-US" sz="1300" dirty="0" smtClean="0"/>
              <a:t>}</a:t>
            </a:r>
          </a:p>
          <a:p>
            <a:pPr>
              <a:buNone/>
            </a:pPr>
            <a:endParaRPr lang="en-US" sz="1300" dirty="0"/>
          </a:p>
        </p:txBody>
      </p:sp>
      <p:sp>
        <p:nvSpPr>
          <p:cNvPr id="4" name="TextBox 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914400" y="0"/>
            <a:ext cx="8229600" cy="838200"/>
          </a:xfrm>
        </p:spPr>
        <p:txBody>
          <a:bodyPr/>
          <a:lstStyle/>
          <a:p>
            <a:r>
              <a:rPr lang="en-GB" sz="4000" dirty="0"/>
              <a:t>Example of Levels of Data Abstraction</a:t>
            </a:r>
          </a:p>
        </p:txBody>
      </p:sp>
      <p:graphicFrame>
        <p:nvGraphicFramePr>
          <p:cNvPr id="141416" name="Group 104"/>
          <p:cNvGraphicFramePr>
            <a:graphicFrameLocks noGrp="1"/>
          </p:cNvGraphicFramePr>
          <p:nvPr/>
        </p:nvGraphicFramePr>
        <p:xfrm>
          <a:off x="1143000" y="1066800"/>
          <a:ext cx="6705600" cy="2286000"/>
        </p:xfrm>
        <a:graphic>
          <a:graphicData uri="http://schemas.openxmlformats.org/drawingml/2006/table">
            <a:tbl>
              <a:tblPr/>
              <a:tblGrid>
                <a:gridCol w="3810000"/>
                <a:gridCol w="2895600"/>
              </a:tblGrid>
              <a:tr h="3810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accent2"/>
                          </a:solidFill>
                          <a:effectLst/>
                          <a:latin typeface="Times New Roman" pitchFamily="18" charset="0"/>
                        </a:rPr>
                        <a:t>Level of Abstraction</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66FF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accent2"/>
                          </a:solidFill>
                          <a:effectLst/>
                          <a:latin typeface="Times New Roman" pitchFamily="18" charset="0"/>
                        </a:rPr>
                        <a:t>Example</a:t>
                      </a:r>
                    </a:p>
                  </a:txBody>
                  <a:tcPr anchor="ct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66FFFF"/>
                    </a:solidFill>
                  </a:tcPr>
                </a:tc>
              </a:tr>
              <a:tr h="3540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Abstract Data Type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List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40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User-defined Data Types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Classes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242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Predefined structured Data Types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Array of Double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40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Predefined simple Data Types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Double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5401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Times New Roman" pitchFamily="18" charset="0"/>
                        </a:rPr>
                        <a:t>Machine Language Type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smtClean="0">
                          <a:ln>
                            <a:noFill/>
                          </a:ln>
                          <a:solidFill>
                            <a:schemeClr val="tx1"/>
                          </a:solidFill>
                          <a:effectLst/>
                          <a:latin typeface="Times New Roman" pitchFamily="18" charset="0"/>
                        </a:rPr>
                        <a:t>0110111011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41335" name="Text Box 23"/>
          <p:cNvSpPr txBox="1">
            <a:spLocks noChangeArrowheads="1"/>
          </p:cNvSpPr>
          <p:nvPr/>
        </p:nvSpPr>
        <p:spPr bwMode="auto">
          <a:xfrm>
            <a:off x="593725" y="5453063"/>
            <a:ext cx="169863" cy="457200"/>
          </a:xfrm>
          <a:prstGeom prst="rect">
            <a:avLst/>
          </a:prstGeom>
          <a:noFill/>
          <a:ln w="9525">
            <a:noFill/>
            <a:miter lim="800000"/>
            <a:headEnd/>
            <a:tailEnd/>
          </a:ln>
          <a:effectLst/>
        </p:spPr>
        <p:txBody>
          <a:bodyPr wrap="none">
            <a:spAutoFit/>
          </a:bodyPr>
          <a:lstStyle/>
          <a:p>
            <a:endParaRPr lang="en-US" sz="2400">
              <a:latin typeface="Times" pitchFamily="1" charset="0"/>
            </a:endParaRPr>
          </a:p>
        </p:txBody>
      </p:sp>
      <p:sp>
        <p:nvSpPr>
          <p:cNvPr id="141336" name="Text Box 24"/>
          <p:cNvSpPr txBox="1">
            <a:spLocks noChangeArrowheads="1"/>
          </p:cNvSpPr>
          <p:nvPr/>
        </p:nvSpPr>
        <p:spPr bwMode="auto">
          <a:xfrm>
            <a:off x="441325" y="3624263"/>
            <a:ext cx="169863" cy="457200"/>
          </a:xfrm>
          <a:prstGeom prst="rect">
            <a:avLst/>
          </a:prstGeom>
          <a:noFill/>
          <a:ln w="9525">
            <a:noFill/>
            <a:miter lim="800000"/>
            <a:headEnd/>
            <a:tailEnd/>
          </a:ln>
          <a:effectLst/>
        </p:spPr>
        <p:txBody>
          <a:bodyPr wrap="none">
            <a:spAutoFit/>
          </a:bodyPr>
          <a:lstStyle/>
          <a:p>
            <a:endParaRPr lang="en-US" sz="2400">
              <a:latin typeface="Times" pitchFamily="1" charset="0"/>
            </a:endParaRPr>
          </a:p>
        </p:txBody>
      </p:sp>
      <p:sp>
        <p:nvSpPr>
          <p:cNvPr id="141337" name="Text Box 25"/>
          <p:cNvSpPr txBox="1">
            <a:spLocks noChangeArrowheads="1"/>
          </p:cNvSpPr>
          <p:nvPr/>
        </p:nvSpPr>
        <p:spPr bwMode="auto">
          <a:xfrm>
            <a:off x="1143000" y="3810000"/>
            <a:ext cx="8245475" cy="701675"/>
          </a:xfrm>
          <a:prstGeom prst="rect">
            <a:avLst/>
          </a:prstGeom>
          <a:noFill/>
          <a:ln w="9525">
            <a:noFill/>
            <a:miter lim="800000"/>
            <a:headEnd/>
            <a:tailEnd/>
          </a:ln>
          <a:effectLst/>
        </p:spPr>
        <p:txBody>
          <a:bodyPr>
            <a:spAutoFit/>
          </a:bodyPr>
          <a:lstStyle/>
          <a:p>
            <a:r>
              <a:rPr lang="en-GB" sz="2000" b="1" dirty="0">
                <a:solidFill>
                  <a:schemeClr val="accent2"/>
                </a:solidFill>
                <a:latin typeface="Times" pitchFamily="1" charset="0"/>
              </a:rPr>
              <a:t>Abstract Data Types</a:t>
            </a:r>
            <a:r>
              <a:rPr lang="en-GB" sz="2000" dirty="0">
                <a:latin typeface="Times" pitchFamily="1" charset="0"/>
              </a:rPr>
              <a:t> defines </a:t>
            </a:r>
            <a:r>
              <a:rPr lang="en-GB" sz="2000" b="1" dirty="0">
                <a:solidFill>
                  <a:schemeClr val="accent2"/>
                </a:solidFill>
                <a:latin typeface="Times" pitchFamily="1" charset="0"/>
              </a:rPr>
              <a:t>data </a:t>
            </a:r>
            <a:r>
              <a:rPr lang="en-GB" sz="2000" b="1" dirty="0" smtClean="0">
                <a:solidFill>
                  <a:schemeClr val="accent2"/>
                </a:solidFill>
                <a:latin typeface="Times" pitchFamily="1" charset="0"/>
              </a:rPr>
              <a:t>abstraction</a:t>
            </a:r>
            <a:r>
              <a:rPr lang="en-GB" sz="2000" dirty="0" smtClean="0">
                <a:latin typeface="Times" pitchFamily="1" charset="0"/>
              </a:rPr>
              <a:t>, which </a:t>
            </a:r>
            <a:r>
              <a:rPr lang="en-GB" sz="2000" dirty="0">
                <a:latin typeface="Times" pitchFamily="1" charset="0"/>
              </a:rPr>
              <a:t>is used to control the interaction between a program and its data structures.   </a:t>
            </a:r>
          </a:p>
        </p:txBody>
      </p:sp>
      <p:sp>
        <p:nvSpPr>
          <p:cNvPr id="141338" name="Text Box 26"/>
          <p:cNvSpPr txBox="1">
            <a:spLocks noChangeArrowheads="1"/>
          </p:cNvSpPr>
          <p:nvPr/>
        </p:nvSpPr>
        <p:spPr bwMode="auto">
          <a:xfrm>
            <a:off x="1295400" y="4724400"/>
            <a:ext cx="1933575" cy="396875"/>
          </a:xfrm>
          <a:prstGeom prst="rect">
            <a:avLst/>
          </a:prstGeom>
          <a:noFill/>
          <a:ln w="9525">
            <a:noFill/>
            <a:miter lim="800000"/>
            <a:headEnd/>
            <a:tailEnd/>
          </a:ln>
          <a:effectLst/>
        </p:spPr>
        <p:txBody>
          <a:bodyPr wrap="none">
            <a:spAutoFit/>
          </a:bodyPr>
          <a:lstStyle/>
          <a:p>
            <a:r>
              <a:rPr lang="en-GB" sz="2000" dirty="0">
                <a:latin typeface="Times" pitchFamily="1" charset="0"/>
              </a:rPr>
              <a:t>It guards against:</a:t>
            </a:r>
          </a:p>
        </p:txBody>
      </p:sp>
      <p:sp>
        <p:nvSpPr>
          <p:cNvPr id="141339" name="Text Box 27"/>
          <p:cNvSpPr txBox="1">
            <a:spLocks noChangeArrowheads="1"/>
          </p:cNvSpPr>
          <p:nvPr/>
        </p:nvSpPr>
        <p:spPr bwMode="auto">
          <a:xfrm>
            <a:off x="1279525" y="5122863"/>
            <a:ext cx="6235700" cy="1006475"/>
          </a:xfrm>
          <a:prstGeom prst="rect">
            <a:avLst/>
          </a:prstGeom>
          <a:noFill/>
          <a:ln w="9525">
            <a:noFill/>
            <a:miter lim="800000"/>
            <a:headEnd/>
            <a:tailEnd/>
          </a:ln>
          <a:effectLst/>
        </p:spPr>
        <p:txBody>
          <a:bodyPr wrap="none">
            <a:spAutoFit/>
          </a:bodyPr>
          <a:lstStyle/>
          <a:p>
            <a:pPr marL="176213" indent="-176213">
              <a:buFontTx/>
              <a:buChar char="•"/>
            </a:pPr>
            <a:r>
              <a:rPr lang="en-GB" sz="2000" dirty="0">
                <a:latin typeface="Times" pitchFamily="1" charset="0"/>
              </a:rPr>
              <a:t>Inadvertently erroneous use of the data</a:t>
            </a:r>
          </a:p>
          <a:p>
            <a:pPr marL="176213" indent="-176213">
              <a:buFontTx/>
              <a:buChar char="•"/>
            </a:pPr>
            <a:r>
              <a:rPr lang="en-GB" sz="2000" dirty="0">
                <a:latin typeface="Times" pitchFamily="1" charset="0"/>
              </a:rPr>
              <a:t>Deliberate misuse of the data</a:t>
            </a:r>
          </a:p>
          <a:p>
            <a:pPr marL="176213" indent="-176213">
              <a:buFontTx/>
              <a:buChar char="•"/>
            </a:pPr>
            <a:r>
              <a:rPr lang="en-GB" sz="2000" dirty="0">
                <a:latin typeface="Times" pitchFamily="1" charset="0"/>
              </a:rPr>
              <a:t>Modification of purpose or implementation of shared data</a:t>
            </a:r>
          </a:p>
        </p:txBody>
      </p:sp>
      <p:sp>
        <p:nvSpPr>
          <p:cNvPr id="9" name="TextBox 8"/>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772400" cy="1143000"/>
          </a:xfrm>
        </p:spPr>
        <p:txBody>
          <a:bodyPr/>
          <a:lstStyle/>
          <a:p>
            <a:r>
              <a:rPr lang="en-US" dirty="0" smtClean="0"/>
              <a:t>Abstract Data Type (ADT)</a:t>
            </a:r>
            <a:endParaRPr lang="en-US" dirty="0"/>
          </a:p>
        </p:txBody>
      </p:sp>
      <p:sp>
        <p:nvSpPr>
          <p:cNvPr id="3" name="TextBox 2"/>
          <p:cNvSpPr txBox="1"/>
          <p:nvPr/>
        </p:nvSpPr>
        <p:spPr>
          <a:xfrm>
            <a:off x="838200" y="1219200"/>
            <a:ext cx="8305800" cy="4885953"/>
          </a:xfrm>
          <a:prstGeom prst="rect">
            <a:avLst/>
          </a:prstGeom>
          <a:noFill/>
        </p:spPr>
        <p:txBody>
          <a:bodyPr wrap="square" rtlCol="0">
            <a:spAutoFit/>
          </a:bodyPr>
          <a:lstStyle/>
          <a:p>
            <a:pPr>
              <a:buFont typeface="Arial" pitchFamily="34" charset="0"/>
              <a:buChar char="•"/>
            </a:pPr>
            <a:r>
              <a:rPr lang="en-US" sz="2800" dirty="0" smtClean="0"/>
              <a:t>Data types (</a:t>
            </a:r>
            <a:r>
              <a:rPr lang="en-US" sz="2800" dirty="0" err="1" smtClean="0"/>
              <a:t>int</a:t>
            </a:r>
            <a:r>
              <a:rPr lang="en-US" sz="2800" dirty="0" smtClean="0"/>
              <a:t>, double, </a:t>
            </a:r>
            <a:r>
              <a:rPr lang="en-US" sz="2800" dirty="0" err="1" smtClean="0"/>
              <a:t>boolean</a:t>
            </a:r>
            <a:r>
              <a:rPr lang="en-US" sz="2800" dirty="0" smtClean="0"/>
              <a:t> etc.) refer to two things: 	a data item with certain characteristics 		and the permissible operations on that 		data.</a:t>
            </a:r>
          </a:p>
          <a:p>
            <a:pPr>
              <a:buFont typeface="Arial" pitchFamily="34" charset="0"/>
              <a:buChar char="•"/>
            </a:pPr>
            <a:endParaRPr lang="en-US" sz="1050" dirty="0" smtClean="0"/>
          </a:p>
          <a:p>
            <a:r>
              <a:rPr lang="en-US" sz="2800" dirty="0" smtClean="0"/>
              <a:t>• The word abstract stands for "considered apart from the detailed specifications or implementation".</a:t>
            </a:r>
          </a:p>
          <a:p>
            <a:endParaRPr lang="en-US" sz="1050" dirty="0" smtClean="0"/>
          </a:p>
          <a:p>
            <a:r>
              <a:rPr lang="en-US" sz="2800" dirty="0" smtClean="0"/>
              <a:t>• An Abstract Data Type (ADT) is more a way of looking at a data structure: focusing on what it does and ignoring how it does its job.</a:t>
            </a:r>
          </a:p>
          <a:p>
            <a:endParaRPr lang="en-US" sz="1050" dirty="0" smtClean="0"/>
          </a:p>
          <a:p>
            <a:endParaRPr lang="en-US" sz="2800" dirty="0"/>
          </a:p>
        </p:txBody>
      </p:sp>
      <p:sp>
        <p:nvSpPr>
          <p:cNvPr id="4" name="TextBox 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a:xfrm>
            <a:off x="1066800" y="152400"/>
            <a:ext cx="7772400" cy="838200"/>
          </a:xfrm>
        </p:spPr>
        <p:txBody>
          <a:bodyPr/>
          <a:lstStyle/>
          <a:p>
            <a:r>
              <a:rPr lang="en-GB" dirty="0"/>
              <a:t>Definitions</a:t>
            </a:r>
          </a:p>
        </p:txBody>
      </p:sp>
      <p:sp>
        <p:nvSpPr>
          <p:cNvPr id="143363" name="Text Box 3"/>
          <p:cNvSpPr txBox="1">
            <a:spLocks noChangeArrowheads="1"/>
          </p:cNvSpPr>
          <p:nvPr/>
        </p:nvSpPr>
        <p:spPr bwMode="auto">
          <a:xfrm>
            <a:off x="719137" y="1219200"/>
            <a:ext cx="8448980" cy="1200329"/>
          </a:xfrm>
          <a:prstGeom prst="rect">
            <a:avLst/>
          </a:prstGeom>
          <a:noFill/>
          <a:ln w="9525">
            <a:noFill/>
            <a:miter lim="800000"/>
            <a:headEnd/>
            <a:tailEnd/>
          </a:ln>
          <a:effectLst/>
        </p:spPr>
        <p:txBody>
          <a:bodyPr wrap="none">
            <a:spAutoFit/>
          </a:bodyPr>
          <a:lstStyle/>
          <a:p>
            <a:pPr marL="395288" indent="-395288">
              <a:buFontTx/>
              <a:buBlip>
                <a:blip r:embed="rId3"/>
              </a:buBlip>
            </a:pPr>
            <a:r>
              <a:rPr lang="en-GB" sz="2400" dirty="0">
                <a:latin typeface="Times" pitchFamily="1" charset="0"/>
              </a:rPr>
              <a:t>An </a:t>
            </a:r>
            <a:r>
              <a:rPr lang="en-GB" sz="2400" dirty="0">
                <a:solidFill>
                  <a:schemeClr val="accent2"/>
                </a:solidFill>
                <a:latin typeface="Times" pitchFamily="1" charset="0"/>
              </a:rPr>
              <a:t>Abstract Data Type</a:t>
            </a:r>
            <a:r>
              <a:rPr lang="en-GB" sz="2400" dirty="0">
                <a:latin typeface="Times" pitchFamily="1" charset="0"/>
              </a:rPr>
              <a:t> is a collection of data together with</a:t>
            </a:r>
            <a:br>
              <a:rPr lang="en-GB" sz="2400" dirty="0">
                <a:latin typeface="Times" pitchFamily="1" charset="0"/>
              </a:rPr>
            </a:br>
            <a:r>
              <a:rPr lang="en-GB" sz="2400" dirty="0">
                <a:latin typeface="Times" pitchFamily="1" charset="0"/>
              </a:rPr>
              <a:t>a set of data management operations, called </a:t>
            </a:r>
            <a:r>
              <a:rPr lang="en-GB" sz="2400" dirty="0">
                <a:solidFill>
                  <a:schemeClr val="accent2"/>
                </a:solidFill>
                <a:latin typeface="Times" pitchFamily="1" charset="0"/>
              </a:rPr>
              <a:t>Access </a:t>
            </a:r>
            <a:endParaRPr lang="en-GB" sz="2400" dirty="0" smtClean="0">
              <a:solidFill>
                <a:schemeClr val="accent2"/>
              </a:solidFill>
              <a:latin typeface="Times" pitchFamily="1" charset="0"/>
            </a:endParaRPr>
          </a:p>
          <a:p>
            <a:pPr marL="395288" indent="-395288"/>
            <a:r>
              <a:rPr lang="en-GB" sz="2400" dirty="0" smtClean="0">
                <a:solidFill>
                  <a:schemeClr val="accent2"/>
                </a:solidFill>
                <a:latin typeface="Times" pitchFamily="1" charset="0"/>
              </a:rPr>
              <a:t>     Procedures</a:t>
            </a:r>
            <a:r>
              <a:rPr lang="en-GB" sz="2400" dirty="0" smtClean="0">
                <a:latin typeface="Times" pitchFamily="1" charset="0"/>
              </a:rPr>
              <a:t>, defined </a:t>
            </a:r>
            <a:r>
              <a:rPr lang="en-GB" sz="2400" dirty="0">
                <a:latin typeface="Times" pitchFamily="1" charset="0"/>
              </a:rPr>
              <a:t>on these data. </a:t>
            </a:r>
          </a:p>
        </p:txBody>
      </p:sp>
      <p:sp>
        <p:nvSpPr>
          <p:cNvPr id="143364" name="Text Box 4"/>
          <p:cNvSpPr txBox="1">
            <a:spLocks noChangeArrowheads="1"/>
          </p:cNvSpPr>
          <p:nvPr/>
        </p:nvSpPr>
        <p:spPr bwMode="auto">
          <a:xfrm>
            <a:off x="1600200" y="2514600"/>
            <a:ext cx="6545382" cy="707886"/>
          </a:xfrm>
          <a:prstGeom prst="rect">
            <a:avLst/>
          </a:prstGeom>
          <a:noFill/>
          <a:ln w="9525">
            <a:noFill/>
            <a:miter lim="800000"/>
            <a:headEnd/>
            <a:tailEnd/>
          </a:ln>
          <a:effectLst/>
        </p:spPr>
        <p:txBody>
          <a:bodyPr wrap="none">
            <a:spAutoFit/>
          </a:bodyPr>
          <a:lstStyle/>
          <a:p>
            <a:r>
              <a:rPr lang="en-GB" sz="2000" dirty="0">
                <a:latin typeface="Times" pitchFamily="1" charset="0"/>
              </a:rPr>
              <a:t>Definition and use of an ADT are </a:t>
            </a:r>
            <a:r>
              <a:rPr lang="en-GB" sz="2000" b="1" dirty="0">
                <a:latin typeface="Times" pitchFamily="1" charset="0"/>
              </a:rPr>
              <a:t>independent</a:t>
            </a:r>
            <a:r>
              <a:rPr lang="en-GB" sz="2000" dirty="0">
                <a:latin typeface="Times" pitchFamily="1" charset="0"/>
              </a:rPr>
              <a:t> of the </a:t>
            </a:r>
            <a:endParaRPr lang="en-GB" sz="2000" dirty="0" smtClean="0">
              <a:latin typeface="Times" pitchFamily="1" charset="0"/>
            </a:endParaRPr>
          </a:p>
          <a:p>
            <a:r>
              <a:rPr lang="en-GB" sz="2000" b="1" dirty="0" smtClean="0">
                <a:latin typeface="Times" pitchFamily="1" charset="0"/>
              </a:rPr>
              <a:t>implementation</a:t>
            </a:r>
            <a:r>
              <a:rPr lang="en-GB" sz="2000" dirty="0" smtClean="0">
                <a:latin typeface="Times" pitchFamily="1" charset="0"/>
              </a:rPr>
              <a:t> </a:t>
            </a:r>
            <a:r>
              <a:rPr lang="en-GB" sz="2000" dirty="0">
                <a:latin typeface="Times" pitchFamily="1" charset="0"/>
              </a:rPr>
              <a:t>of </a:t>
            </a:r>
            <a:r>
              <a:rPr lang="en-GB" sz="2000" dirty="0" smtClean="0">
                <a:latin typeface="Times" pitchFamily="1" charset="0"/>
              </a:rPr>
              <a:t>the data </a:t>
            </a:r>
            <a:r>
              <a:rPr lang="en-GB" sz="2000" dirty="0">
                <a:latin typeface="Times" pitchFamily="1" charset="0"/>
              </a:rPr>
              <a:t>and its access procedures. </a:t>
            </a:r>
          </a:p>
        </p:txBody>
      </p:sp>
      <p:sp>
        <p:nvSpPr>
          <p:cNvPr id="143365" name="Text Box 5"/>
          <p:cNvSpPr txBox="1">
            <a:spLocks noChangeArrowheads="1"/>
          </p:cNvSpPr>
          <p:nvPr/>
        </p:nvSpPr>
        <p:spPr bwMode="auto">
          <a:xfrm>
            <a:off x="762000" y="3733800"/>
            <a:ext cx="8560677" cy="1938992"/>
          </a:xfrm>
          <a:prstGeom prst="rect">
            <a:avLst/>
          </a:prstGeom>
          <a:noFill/>
          <a:ln w="9525">
            <a:noFill/>
            <a:miter lim="800000"/>
            <a:headEnd/>
            <a:tailEnd/>
          </a:ln>
          <a:effectLst/>
        </p:spPr>
        <p:txBody>
          <a:bodyPr wrap="none">
            <a:spAutoFit/>
          </a:bodyPr>
          <a:lstStyle/>
          <a:p>
            <a:pPr marL="395288" indent="-395288">
              <a:buFontTx/>
              <a:buBlip>
                <a:blip r:embed="rId3"/>
              </a:buBlip>
            </a:pPr>
            <a:r>
              <a:rPr lang="en-GB" sz="2400" dirty="0">
                <a:latin typeface="Times" pitchFamily="1" charset="0"/>
              </a:rPr>
              <a:t>A </a:t>
            </a:r>
            <a:r>
              <a:rPr lang="en-GB" sz="2400" dirty="0">
                <a:solidFill>
                  <a:schemeClr val="accent2"/>
                </a:solidFill>
                <a:latin typeface="Times" pitchFamily="1" charset="0"/>
              </a:rPr>
              <a:t>Data Structure</a:t>
            </a:r>
            <a:r>
              <a:rPr lang="en-GB" sz="2400" dirty="0">
                <a:latin typeface="Times" pitchFamily="1" charset="0"/>
              </a:rPr>
              <a:t>, or structured data type, is an </a:t>
            </a:r>
            <a:r>
              <a:rPr lang="en-GB" sz="2400" dirty="0" smtClean="0">
                <a:latin typeface="Times" pitchFamily="1" charset="0"/>
              </a:rPr>
              <a:t>organised</a:t>
            </a:r>
          </a:p>
          <a:p>
            <a:pPr marL="395288" indent="-395288"/>
            <a:r>
              <a:rPr lang="en-GB" sz="2400" dirty="0" smtClean="0">
                <a:latin typeface="Times" pitchFamily="1" charset="0"/>
              </a:rPr>
              <a:t>    collection of </a:t>
            </a:r>
            <a:r>
              <a:rPr lang="en-GB" sz="2400" dirty="0">
                <a:latin typeface="Times" pitchFamily="1" charset="0"/>
              </a:rPr>
              <a:t>data elements, created using</a:t>
            </a:r>
            <a:br>
              <a:rPr lang="en-GB" sz="2400" dirty="0">
                <a:latin typeface="Times" pitchFamily="1" charset="0"/>
              </a:rPr>
            </a:br>
            <a:r>
              <a:rPr lang="en-GB" sz="2400" dirty="0" smtClean="0">
                <a:latin typeface="Times" pitchFamily="1" charset="0"/>
              </a:rPr>
              <a:t>- </a:t>
            </a:r>
            <a:r>
              <a:rPr lang="en-GB" sz="2400" dirty="0">
                <a:latin typeface="Times" pitchFamily="1" charset="0"/>
              </a:rPr>
              <a:t>Predefined structured data types    (e.g., array, vectors)</a:t>
            </a:r>
            <a:br>
              <a:rPr lang="en-GB" sz="2400" dirty="0">
                <a:latin typeface="Times" pitchFamily="1" charset="0"/>
              </a:rPr>
            </a:br>
            <a:r>
              <a:rPr lang="en-GB" sz="2400" dirty="0" smtClean="0">
                <a:latin typeface="Times" pitchFamily="1" charset="0"/>
              </a:rPr>
              <a:t>- </a:t>
            </a:r>
            <a:r>
              <a:rPr lang="en-GB" sz="2400" dirty="0">
                <a:latin typeface="Times" pitchFamily="1" charset="0"/>
              </a:rPr>
              <a:t>Predefined simple data </a:t>
            </a:r>
            <a:r>
              <a:rPr lang="en-GB" sz="2400" dirty="0" smtClean="0">
                <a:latin typeface="Times" pitchFamily="1" charset="0"/>
              </a:rPr>
              <a:t>types (e.g. Boolean</a:t>
            </a:r>
            <a:r>
              <a:rPr lang="en-GB" sz="2400" dirty="0">
                <a:latin typeface="Times" pitchFamily="1" charset="0"/>
              </a:rPr>
              <a:t>, real, integer)</a:t>
            </a:r>
            <a:br>
              <a:rPr lang="en-GB" sz="2400" dirty="0">
                <a:latin typeface="Times" pitchFamily="1" charset="0"/>
              </a:rPr>
            </a:br>
            <a:r>
              <a:rPr lang="en-GB" sz="2400" dirty="0" smtClean="0">
                <a:latin typeface="Times" pitchFamily="1" charset="0"/>
              </a:rPr>
              <a:t>- </a:t>
            </a:r>
            <a:r>
              <a:rPr lang="en-GB" sz="2400" dirty="0">
                <a:latin typeface="Times" pitchFamily="1" charset="0"/>
              </a:rPr>
              <a:t>User-defined data types	         (e.g., a “date” class)</a:t>
            </a:r>
          </a:p>
        </p:txBody>
      </p:sp>
      <p:sp>
        <p:nvSpPr>
          <p:cNvPr id="6" name="TextBox 5"/>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p:txBody>
          <a:bodyPr/>
          <a:lstStyle/>
          <a:p>
            <a:fld id="{AB33C276-71B0-47E1-8F10-16A5DB9E1066}" type="slidenum">
              <a:rPr lang="en-US"/>
              <a:pPr/>
              <a:t>8</a:t>
            </a:fld>
            <a:endParaRPr lang="en-US"/>
          </a:p>
        </p:txBody>
      </p:sp>
      <p:sp>
        <p:nvSpPr>
          <p:cNvPr id="83972" name="Rectangle 4"/>
          <p:cNvSpPr>
            <a:spLocks noChangeArrowheads="1"/>
          </p:cNvSpPr>
          <p:nvPr/>
        </p:nvSpPr>
        <p:spPr bwMode="auto">
          <a:xfrm>
            <a:off x="609600" y="304800"/>
            <a:ext cx="7772400" cy="609600"/>
          </a:xfrm>
          <a:prstGeom prst="rect">
            <a:avLst/>
          </a:prstGeom>
          <a:noFill/>
          <a:ln w="9525">
            <a:noFill/>
            <a:miter lim="800000"/>
            <a:headEnd/>
            <a:tailEnd/>
          </a:ln>
          <a:effectLst/>
        </p:spPr>
        <p:txBody>
          <a:bodyPr anchor="b"/>
          <a:lstStyle/>
          <a:p>
            <a:pPr algn="ctr"/>
            <a:r>
              <a:rPr lang="en-US" sz="4400" dirty="0">
                <a:solidFill>
                  <a:schemeClr val="tx2"/>
                </a:solidFill>
                <a:latin typeface="Arial" charset="0"/>
              </a:rPr>
              <a:t>Abstract Data Types (ADTs)</a:t>
            </a:r>
          </a:p>
        </p:txBody>
      </p:sp>
      <p:sp>
        <p:nvSpPr>
          <p:cNvPr id="83973" name="Rectangle 5" descr="Rectangle: Click to edit Master text styles&#10;Second level&#10;Third level&#10;Fourth level&#10;Fifth level"/>
          <p:cNvSpPr>
            <a:spLocks noChangeArrowheads="1"/>
          </p:cNvSpPr>
          <p:nvPr/>
        </p:nvSpPr>
        <p:spPr bwMode="auto">
          <a:xfrm>
            <a:off x="914400" y="990600"/>
            <a:ext cx="8458200" cy="2743200"/>
          </a:xfrm>
          <a:prstGeom prst="rect">
            <a:avLst/>
          </a:prstGeom>
          <a:noFill/>
          <a:ln w="9525">
            <a:noFill/>
            <a:miter lim="800000"/>
            <a:headEnd/>
            <a:tailEnd/>
          </a:ln>
          <a:effectLst/>
        </p:spPr>
        <p:txBody>
          <a:bodyPr/>
          <a:lstStyle/>
          <a:p>
            <a:pPr marL="342900" indent="-342900">
              <a:lnSpc>
                <a:spcPct val="90000"/>
              </a:lnSpc>
              <a:spcBef>
                <a:spcPct val="20000"/>
              </a:spcBef>
              <a:buClr>
                <a:schemeClr val="hlink"/>
              </a:buClr>
              <a:buFont typeface="Wingdings" pitchFamily="2" charset="2"/>
              <a:buBlip>
                <a:blip r:embed="rId2"/>
              </a:buBlip>
            </a:pPr>
            <a:r>
              <a:rPr lang="en-US" sz="2800" dirty="0"/>
              <a:t>An abstract data type (ADT) is an abstraction of a data structure</a:t>
            </a:r>
          </a:p>
          <a:p>
            <a:pPr marL="342900" indent="-342900">
              <a:lnSpc>
                <a:spcPct val="90000"/>
              </a:lnSpc>
              <a:spcBef>
                <a:spcPct val="20000"/>
              </a:spcBef>
              <a:buClr>
                <a:schemeClr val="hlink"/>
              </a:buClr>
              <a:buFont typeface="Wingdings" pitchFamily="2" charset="2"/>
              <a:buBlip>
                <a:blip r:embed="rId2"/>
              </a:buBlip>
            </a:pPr>
            <a:r>
              <a:rPr lang="en-US" sz="2800" dirty="0"/>
              <a:t>An ADT specifies:</a:t>
            </a:r>
          </a:p>
          <a:p>
            <a:pPr marL="742950" lvl="1" indent="-285750">
              <a:lnSpc>
                <a:spcPct val="90000"/>
              </a:lnSpc>
              <a:spcBef>
                <a:spcPct val="20000"/>
              </a:spcBef>
              <a:buFontTx/>
              <a:buChar char="–"/>
            </a:pPr>
            <a:r>
              <a:rPr lang="en-US" sz="2400" dirty="0"/>
              <a:t>Data stored</a:t>
            </a:r>
          </a:p>
          <a:p>
            <a:pPr marL="742950" lvl="1" indent="-285750">
              <a:lnSpc>
                <a:spcPct val="90000"/>
              </a:lnSpc>
              <a:spcBef>
                <a:spcPct val="20000"/>
              </a:spcBef>
              <a:buFontTx/>
              <a:buChar char="–"/>
            </a:pPr>
            <a:r>
              <a:rPr lang="en-US" sz="2400" dirty="0"/>
              <a:t>Operations on the data</a:t>
            </a:r>
          </a:p>
          <a:p>
            <a:pPr marL="742950" lvl="1" indent="-285750">
              <a:lnSpc>
                <a:spcPct val="90000"/>
              </a:lnSpc>
              <a:spcBef>
                <a:spcPct val="20000"/>
              </a:spcBef>
              <a:buFontTx/>
              <a:buChar char="–"/>
            </a:pPr>
            <a:r>
              <a:rPr lang="en-US" sz="2400" dirty="0"/>
              <a:t>Error conditions associated with operations</a:t>
            </a:r>
            <a:endParaRPr lang="en-US" sz="2800" dirty="0"/>
          </a:p>
        </p:txBody>
      </p:sp>
      <p:sp>
        <p:nvSpPr>
          <p:cNvPr id="83974" name="Rectangle 6" descr="Rectangle: Click to edit Master text styles&#10;Second level&#10;Third level&#10;Fourth level&#10;Fifth level"/>
          <p:cNvSpPr>
            <a:spLocks noChangeArrowheads="1"/>
          </p:cNvSpPr>
          <p:nvPr/>
        </p:nvSpPr>
        <p:spPr bwMode="auto">
          <a:xfrm>
            <a:off x="1066800" y="3733800"/>
            <a:ext cx="8077200" cy="5791200"/>
          </a:xfrm>
          <a:prstGeom prst="rect">
            <a:avLst/>
          </a:prstGeom>
          <a:noFill/>
          <a:ln w="9525">
            <a:noFill/>
            <a:miter lim="800000"/>
            <a:headEnd/>
            <a:tailEnd/>
          </a:ln>
          <a:effectLst/>
        </p:spPr>
        <p:txBody>
          <a:bodyPr/>
          <a:lstStyle/>
          <a:p>
            <a:pPr marL="342900" indent="-342900">
              <a:spcBef>
                <a:spcPct val="20000"/>
              </a:spcBef>
              <a:buClr>
                <a:schemeClr val="hlink"/>
              </a:buClr>
              <a:buFont typeface="Wingdings" pitchFamily="2" charset="2"/>
              <a:buBlip>
                <a:blip r:embed="rId2"/>
              </a:buBlip>
            </a:pPr>
            <a:r>
              <a:rPr lang="en-US" b="1" dirty="0"/>
              <a:t>Example:</a:t>
            </a:r>
            <a:r>
              <a:rPr lang="en-US" dirty="0"/>
              <a:t> </a:t>
            </a:r>
            <a:r>
              <a:rPr lang="en-US" dirty="0" smtClean="0"/>
              <a:t>   ADT </a:t>
            </a:r>
            <a:r>
              <a:rPr lang="en-US" dirty="0"/>
              <a:t>modeling a simple stock trading system</a:t>
            </a:r>
          </a:p>
          <a:p>
            <a:pPr marL="742950" lvl="1" indent="-285750">
              <a:spcBef>
                <a:spcPct val="20000"/>
              </a:spcBef>
              <a:buFontTx/>
              <a:buChar char="–"/>
            </a:pPr>
            <a:r>
              <a:rPr lang="en-US" dirty="0"/>
              <a:t>The data stored are buy/sell orders</a:t>
            </a:r>
          </a:p>
          <a:p>
            <a:pPr marL="742950" lvl="1" indent="-285750">
              <a:spcBef>
                <a:spcPct val="20000"/>
              </a:spcBef>
              <a:buFontTx/>
              <a:buChar char="–"/>
            </a:pPr>
            <a:r>
              <a:rPr lang="en-US" dirty="0"/>
              <a:t>The operations supported are</a:t>
            </a:r>
          </a:p>
          <a:p>
            <a:pPr marL="1143000" lvl="2" indent="-228600">
              <a:spcBef>
                <a:spcPct val="20000"/>
              </a:spcBef>
              <a:buClr>
                <a:schemeClr val="hlink"/>
              </a:buClr>
              <a:buFont typeface="Wingdings" pitchFamily="2" charset="2"/>
              <a:buBlip>
                <a:blip r:embed="rId2"/>
              </a:buBlip>
            </a:pPr>
            <a:r>
              <a:rPr lang="en-US" dirty="0"/>
              <a:t>order </a:t>
            </a:r>
            <a:r>
              <a:rPr lang="en-US" dirty="0">
                <a:solidFill>
                  <a:schemeClr val="tx2"/>
                </a:solidFill>
              </a:rPr>
              <a:t>buy</a:t>
            </a:r>
            <a:r>
              <a:rPr lang="en-US" dirty="0"/>
              <a:t>(stock, shares, price)</a:t>
            </a:r>
          </a:p>
          <a:p>
            <a:pPr marL="1143000" lvl="2" indent="-228600">
              <a:spcBef>
                <a:spcPct val="20000"/>
              </a:spcBef>
              <a:buClr>
                <a:schemeClr val="hlink"/>
              </a:buClr>
              <a:buFont typeface="Wingdings" pitchFamily="2" charset="2"/>
              <a:buBlip>
                <a:blip r:embed="rId2"/>
              </a:buBlip>
            </a:pPr>
            <a:r>
              <a:rPr lang="en-US" dirty="0"/>
              <a:t>order </a:t>
            </a:r>
            <a:r>
              <a:rPr lang="en-US" dirty="0">
                <a:solidFill>
                  <a:schemeClr val="tx2"/>
                </a:solidFill>
              </a:rPr>
              <a:t>sell</a:t>
            </a:r>
            <a:r>
              <a:rPr lang="en-US" dirty="0"/>
              <a:t>(stock, shares, price)</a:t>
            </a:r>
          </a:p>
          <a:p>
            <a:pPr marL="1143000" lvl="2" indent="-228600">
              <a:spcBef>
                <a:spcPct val="20000"/>
              </a:spcBef>
              <a:buClr>
                <a:schemeClr val="hlink"/>
              </a:buClr>
              <a:buFont typeface="Wingdings" pitchFamily="2" charset="2"/>
              <a:buBlip>
                <a:blip r:embed="rId2"/>
              </a:buBlip>
            </a:pPr>
            <a:r>
              <a:rPr lang="en-US" dirty="0"/>
              <a:t>void </a:t>
            </a:r>
            <a:r>
              <a:rPr lang="en-US" dirty="0">
                <a:solidFill>
                  <a:schemeClr val="tx2"/>
                </a:solidFill>
              </a:rPr>
              <a:t>cancel</a:t>
            </a:r>
            <a:r>
              <a:rPr lang="en-US" dirty="0"/>
              <a:t>(order)</a:t>
            </a:r>
          </a:p>
          <a:p>
            <a:pPr marL="742950" lvl="1" indent="-285750">
              <a:spcBef>
                <a:spcPct val="20000"/>
              </a:spcBef>
              <a:buFontTx/>
              <a:buChar char="–"/>
            </a:pPr>
            <a:r>
              <a:rPr lang="en-US" dirty="0"/>
              <a:t>Error conditions:</a:t>
            </a:r>
          </a:p>
          <a:p>
            <a:pPr marL="1143000" lvl="2" indent="-228600">
              <a:spcBef>
                <a:spcPct val="20000"/>
              </a:spcBef>
              <a:buClr>
                <a:schemeClr val="hlink"/>
              </a:buClr>
              <a:buFont typeface="Wingdings" pitchFamily="2" charset="2"/>
              <a:buBlip>
                <a:blip r:embed="rId2"/>
              </a:buBlip>
            </a:pPr>
            <a:r>
              <a:rPr lang="en-US" dirty="0"/>
              <a:t>Buy/sell a nonexistent stock</a:t>
            </a:r>
          </a:p>
          <a:p>
            <a:pPr marL="1143000" lvl="2" indent="-228600">
              <a:spcBef>
                <a:spcPct val="20000"/>
              </a:spcBef>
              <a:buClr>
                <a:schemeClr val="hlink"/>
              </a:buClr>
              <a:buFont typeface="Wingdings" pitchFamily="2" charset="2"/>
              <a:buBlip>
                <a:blip r:embed="rId2"/>
              </a:buBlip>
            </a:pPr>
            <a:r>
              <a:rPr lang="en-US" dirty="0"/>
              <a:t>Cancel a nonexistent order</a:t>
            </a:r>
          </a:p>
        </p:txBody>
      </p:sp>
      <p:sp>
        <p:nvSpPr>
          <p:cNvPr id="6" name="TextBox 5"/>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7618" name="Rectangle 2"/>
          <p:cNvSpPr>
            <a:spLocks noGrp="1" noChangeArrowheads="1"/>
          </p:cNvSpPr>
          <p:nvPr>
            <p:ph type="title"/>
          </p:nvPr>
        </p:nvSpPr>
        <p:spPr/>
        <p:txBody>
          <a:bodyPr/>
          <a:lstStyle/>
          <a:p>
            <a:r>
              <a:rPr lang="en-US"/>
              <a:t>ADTs are </a:t>
            </a:r>
            <a:r>
              <a:rPr lang="en-US">
                <a:solidFill>
                  <a:srgbClr val="FF0000"/>
                </a:solidFill>
              </a:rPr>
              <a:t>not</a:t>
            </a:r>
            <a:r>
              <a:rPr lang="en-US"/>
              <a:t> implementations</a:t>
            </a:r>
          </a:p>
        </p:txBody>
      </p:sp>
      <p:sp>
        <p:nvSpPr>
          <p:cNvPr id="367619" name="Rectangle 3"/>
          <p:cNvSpPr>
            <a:spLocks noGrp="1" noChangeArrowheads="1"/>
          </p:cNvSpPr>
          <p:nvPr>
            <p:ph type="body" idx="1"/>
          </p:nvPr>
        </p:nvSpPr>
        <p:spPr>
          <a:xfrm>
            <a:off x="990601" y="1676400"/>
            <a:ext cx="8153400" cy="4411662"/>
          </a:xfrm>
        </p:spPr>
        <p:txBody>
          <a:bodyPr/>
          <a:lstStyle/>
          <a:p>
            <a:r>
              <a:rPr lang="en-US" dirty="0"/>
              <a:t>We can use different implementations for ADTs</a:t>
            </a:r>
          </a:p>
          <a:p>
            <a:r>
              <a:rPr lang="en-US" dirty="0"/>
              <a:t>For instance: </a:t>
            </a:r>
            <a:r>
              <a:rPr lang="en-US" dirty="0" smtClean="0"/>
              <a:t>Stack</a:t>
            </a:r>
            <a:endParaRPr lang="en-US" dirty="0"/>
          </a:p>
          <a:p>
            <a:pPr lvl="1"/>
            <a:r>
              <a:rPr lang="en-US" sz="3000" dirty="0"/>
              <a:t>Last in, first out</a:t>
            </a:r>
          </a:p>
          <a:p>
            <a:pPr lvl="1"/>
            <a:r>
              <a:rPr lang="en-US" sz="3000" dirty="0"/>
              <a:t>Basic mechanism for function calls, delimiter checks in compilers, etc.</a:t>
            </a:r>
          </a:p>
          <a:p>
            <a:pPr lvl="1"/>
            <a:r>
              <a:rPr lang="en-US" sz="3000" dirty="0"/>
              <a:t>Operations: new, push, pop, peek, empty?</a:t>
            </a:r>
          </a:p>
          <a:p>
            <a:pPr>
              <a:buNone/>
            </a:pPr>
            <a:endParaRPr lang="en-US" sz="3400" dirty="0"/>
          </a:p>
        </p:txBody>
      </p:sp>
      <p:sp>
        <p:nvSpPr>
          <p:cNvPr id="4" name="TextBox 3"/>
          <p:cNvSpPr txBox="1"/>
          <p:nvPr/>
        </p:nvSpPr>
        <p:spPr>
          <a:xfrm>
            <a:off x="7315200" y="304800"/>
            <a:ext cx="1965037" cy="369332"/>
          </a:xfrm>
          <a:prstGeom prst="rect">
            <a:avLst/>
          </a:prstGeom>
          <a:noFill/>
        </p:spPr>
        <p:txBody>
          <a:bodyPr wrap="squar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ad`s Tie">
  <a:themeElements>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fontScheme name="Dad`s Ti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ad`s Tie 1">
        <a:dk1>
          <a:srgbClr val="5490A8"/>
        </a:dk1>
        <a:lt1>
          <a:srgbClr val="DDDDDD"/>
        </a:lt1>
        <a:dk2>
          <a:srgbClr val="00172E"/>
        </a:dk2>
        <a:lt2>
          <a:srgbClr val="CCECFF"/>
        </a:lt2>
        <a:accent1>
          <a:srgbClr val="0099CC"/>
        </a:accent1>
        <a:accent2>
          <a:srgbClr val="3366CC"/>
        </a:accent2>
        <a:accent3>
          <a:srgbClr val="AAABAD"/>
        </a:accent3>
        <a:accent4>
          <a:srgbClr val="BDBDBD"/>
        </a:accent4>
        <a:accent5>
          <a:srgbClr val="AACAE2"/>
        </a:accent5>
        <a:accent6>
          <a:srgbClr val="2D5CB9"/>
        </a:accent6>
        <a:hlink>
          <a:srgbClr val="99CCFF"/>
        </a:hlink>
        <a:folHlink>
          <a:srgbClr val="E1E1B7"/>
        </a:folHlink>
      </a:clrScheme>
      <a:clrMap bg1="dk2" tx1="lt1" bg2="dk1" tx2="lt2" accent1="accent1" accent2="accent2" accent3="accent3" accent4="accent4" accent5="accent5" accent6="accent6" hlink="hlink" folHlink="folHlink"/>
    </a:extraClrScheme>
    <a:extraClrScheme>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clrMap bg1="lt1" tx1="dk1" bg2="lt2" tx2="dk2" accent1="accent1" accent2="accent2" accent3="accent3" accent4="accent4" accent5="accent5" accent6="accent6" hlink="hlink" folHlink="folHlink"/>
    </a:extraClrScheme>
    <a:extraClrScheme>
      <a:clrScheme name="Dad`s Ti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ad`s Tie 4">
        <a:dk1>
          <a:srgbClr val="000000"/>
        </a:dk1>
        <a:lt1>
          <a:srgbClr val="FFFFFF"/>
        </a:lt1>
        <a:dk2>
          <a:srgbClr val="666633"/>
        </a:dk2>
        <a:lt2>
          <a:srgbClr val="908A6C"/>
        </a:lt2>
        <a:accent1>
          <a:srgbClr val="808000"/>
        </a:accent1>
        <a:accent2>
          <a:srgbClr val="996633"/>
        </a:accent2>
        <a:accent3>
          <a:srgbClr val="FFFFFF"/>
        </a:accent3>
        <a:accent4>
          <a:srgbClr val="000000"/>
        </a:accent4>
        <a:accent5>
          <a:srgbClr val="C0C0AA"/>
        </a:accent5>
        <a:accent6>
          <a:srgbClr val="8A5C2D"/>
        </a:accent6>
        <a:hlink>
          <a:srgbClr val="CCCC00"/>
        </a:hlink>
        <a:folHlink>
          <a:srgbClr val="D6DEB2"/>
        </a:folHlink>
      </a:clrScheme>
      <a:clrMap bg1="lt1" tx1="dk1" bg2="lt2" tx2="dk2" accent1="accent1" accent2="accent2" accent3="accent3" accent4="accent4" accent5="accent5" accent6="accent6" hlink="hlink" folHlink="folHlink"/>
    </a:extraClrScheme>
    <a:extraClrScheme>
      <a:clrScheme name="Dad`s Tie 5">
        <a:dk1>
          <a:srgbClr val="000000"/>
        </a:dk1>
        <a:lt1>
          <a:srgbClr val="FFFFFF"/>
        </a:lt1>
        <a:dk2>
          <a:srgbClr val="181848"/>
        </a:dk2>
        <a:lt2>
          <a:srgbClr val="656F97"/>
        </a:lt2>
        <a:accent1>
          <a:srgbClr val="6666FF"/>
        </a:accent1>
        <a:accent2>
          <a:srgbClr val="333399"/>
        </a:accent2>
        <a:accent3>
          <a:srgbClr val="FFFFFF"/>
        </a:accent3>
        <a:accent4>
          <a:srgbClr val="000000"/>
        </a:accent4>
        <a:accent5>
          <a:srgbClr val="B8B8FF"/>
        </a:accent5>
        <a:accent6>
          <a:srgbClr val="2D2D8A"/>
        </a:accent6>
        <a:hlink>
          <a:srgbClr val="9A9ABC"/>
        </a:hlink>
        <a:folHlink>
          <a:srgbClr val="D2B6CE"/>
        </a:folHlink>
      </a:clrScheme>
      <a:clrMap bg1="lt1" tx1="dk1" bg2="lt2" tx2="dk2" accent1="accent1" accent2="accent2" accent3="accent3" accent4="accent4" accent5="accent5" accent6="accent6" hlink="hlink" folHlink="folHlink"/>
    </a:extraClrScheme>
    <a:extraClrScheme>
      <a:clrScheme name="Dad`s Tie 6">
        <a:dk1>
          <a:srgbClr val="CC0066"/>
        </a:dk1>
        <a:lt1>
          <a:srgbClr val="FFFFFF"/>
        </a:lt1>
        <a:dk2>
          <a:srgbClr val="000000"/>
        </a:dk2>
        <a:lt2>
          <a:srgbClr val="CC0099"/>
        </a:lt2>
        <a:accent1>
          <a:srgbClr val="FF9900"/>
        </a:accent1>
        <a:accent2>
          <a:srgbClr val="CC6600"/>
        </a:accent2>
        <a:accent3>
          <a:srgbClr val="AAAAAA"/>
        </a:accent3>
        <a:accent4>
          <a:srgbClr val="DADADA"/>
        </a:accent4>
        <a:accent5>
          <a:srgbClr val="FFCAAA"/>
        </a:accent5>
        <a:accent6>
          <a:srgbClr val="B95C00"/>
        </a:accent6>
        <a:hlink>
          <a:srgbClr val="009900"/>
        </a:hlink>
        <a:folHlink>
          <a:srgbClr val="A50021"/>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4399</TotalTime>
  <Words>2262</Words>
  <Application>Microsoft Office PowerPoint</Application>
  <PresentationFormat>On-screen Show (4:3)</PresentationFormat>
  <Paragraphs>511</Paragraphs>
  <Slides>42</Slides>
  <Notes>4</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42</vt:i4>
      </vt:variant>
    </vt:vector>
  </HeadingPairs>
  <TitlesOfParts>
    <vt:vector size="54" baseType="lpstr">
      <vt:lpstr>Arial</vt:lpstr>
      <vt:lpstr>Calibri</vt:lpstr>
      <vt:lpstr>Comic Sans MS</vt:lpstr>
      <vt:lpstr>Corbel</vt:lpstr>
      <vt:lpstr>Courier New</vt:lpstr>
      <vt:lpstr>Iskoola Pota</vt:lpstr>
      <vt:lpstr>Tahoma</vt:lpstr>
      <vt:lpstr>Times</vt:lpstr>
      <vt:lpstr>Times New Roman</vt:lpstr>
      <vt:lpstr>Wingdings</vt:lpstr>
      <vt:lpstr>Wingdings 2</vt:lpstr>
      <vt:lpstr>Dad`s Tie</vt:lpstr>
      <vt:lpstr>Data Structures and Algorithms IT12112 </vt:lpstr>
      <vt:lpstr>Abstract Data Types</vt:lpstr>
      <vt:lpstr>Abstract Data Types (Contd.)</vt:lpstr>
      <vt:lpstr>Data Abstraction</vt:lpstr>
      <vt:lpstr>Example of Levels of Data Abstraction</vt:lpstr>
      <vt:lpstr>Abstract Data Type (ADT)</vt:lpstr>
      <vt:lpstr>Definitions</vt:lpstr>
      <vt:lpstr>PowerPoint Presentation</vt:lpstr>
      <vt:lpstr>ADTs are not implementations</vt:lpstr>
      <vt:lpstr>Abstract Data Type (ADT)</vt:lpstr>
      <vt:lpstr>E.g.</vt:lpstr>
      <vt:lpstr>PowerPoint Presentation</vt:lpstr>
      <vt:lpstr>Interface</vt:lpstr>
      <vt:lpstr>Arrays </vt:lpstr>
      <vt:lpstr>Arrays</vt:lpstr>
      <vt:lpstr>Arrays…….</vt:lpstr>
      <vt:lpstr>PowerPoint Presentation</vt:lpstr>
      <vt:lpstr>Arrays (Cont.)</vt:lpstr>
      <vt:lpstr>Accessing  the Elements of an Array  </vt:lpstr>
      <vt:lpstr>Initialization of an Array </vt:lpstr>
      <vt:lpstr>Assigning Values</vt:lpstr>
      <vt:lpstr>Take out data from an array</vt:lpstr>
      <vt:lpstr>E.g: Store vowels in a array and printing them        (Method 1)</vt:lpstr>
      <vt:lpstr>E.g: Store vowels in a array and printing them       (Method 2)</vt:lpstr>
      <vt:lpstr>PowerPoint Presentation</vt:lpstr>
      <vt:lpstr>Exercises </vt:lpstr>
      <vt:lpstr>Searching</vt:lpstr>
      <vt:lpstr>PowerPoint Presentation</vt:lpstr>
      <vt:lpstr>PowerPoint Presentation</vt:lpstr>
      <vt:lpstr>PowerPoint Presentation</vt:lpstr>
      <vt:lpstr>Deleting</vt:lpstr>
      <vt:lpstr>PowerPoint Presentation</vt:lpstr>
      <vt:lpstr>Notes on Arrays</vt:lpstr>
      <vt:lpstr>Multi Dimensional Arrays</vt:lpstr>
      <vt:lpstr>E.g.</vt:lpstr>
      <vt:lpstr>Arrays </vt:lpstr>
      <vt:lpstr>Array Limitations</vt:lpstr>
      <vt:lpstr>Vectors</vt:lpstr>
      <vt:lpstr>Below are several examples of vector declarations: </vt:lpstr>
      <vt:lpstr>Arrays Vs Vectors</vt:lpstr>
      <vt:lpstr>E.g.</vt:lpstr>
      <vt:lpstr>E.g.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Structures and Algorithms IT2003</dc:title>
  <dc:creator>admin-23</dc:creator>
  <cp:lastModifiedBy>HELLO USER™</cp:lastModifiedBy>
  <cp:revision>153</cp:revision>
  <dcterms:created xsi:type="dcterms:W3CDTF">2011-08-03T21:14:51Z</dcterms:created>
  <dcterms:modified xsi:type="dcterms:W3CDTF">2016-09-20T05:01:04Z</dcterms:modified>
</cp:coreProperties>
</file>